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3"/>
  </p:notesMasterIdLst>
  <p:sldIdLst>
    <p:sldId id="13045" r:id="rId5"/>
    <p:sldId id="13046" r:id="rId6"/>
    <p:sldId id="296" r:id="rId7"/>
    <p:sldId id="13137" r:id="rId8"/>
    <p:sldId id="13138" r:id="rId9"/>
    <p:sldId id="13142" r:id="rId10"/>
    <p:sldId id="13139" r:id="rId11"/>
    <p:sldId id="13161" r:id="rId12"/>
    <p:sldId id="13162" r:id="rId13"/>
    <p:sldId id="13164" r:id="rId14"/>
    <p:sldId id="13165" r:id="rId15"/>
    <p:sldId id="13140" r:id="rId16"/>
    <p:sldId id="13141" r:id="rId17"/>
    <p:sldId id="13143" r:id="rId18"/>
    <p:sldId id="13144" r:id="rId19"/>
    <p:sldId id="13147" r:id="rId20"/>
    <p:sldId id="13148" r:id="rId21"/>
    <p:sldId id="13145" r:id="rId22"/>
    <p:sldId id="13149" r:id="rId23"/>
    <p:sldId id="13146" r:id="rId24"/>
    <p:sldId id="13153" r:id="rId25"/>
    <p:sldId id="13152" r:id="rId26"/>
    <p:sldId id="13151" r:id="rId27"/>
    <p:sldId id="13150" r:id="rId28"/>
    <p:sldId id="13170" r:id="rId29"/>
    <p:sldId id="13154" r:id="rId30"/>
    <p:sldId id="13156" r:id="rId31"/>
    <p:sldId id="13169" r:id="rId32"/>
    <p:sldId id="13168" r:id="rId33"/>
    <p:sldId id="13157" r:id="rId34"/>
    <p:sldId id="13158" r:id="rId35"/>
    <p:sldId id="13173" r:id="rId36"/>
    <p:sldId id="13166" r:id="rId37"/>
    <p:sldId id="13167" r:id="rId38"/>
    <p:sldId id="13176" r:id="rId39"/>
    <p:sldId id="13175" r:id="rId40"/>
    <p:sldId id="13177" r:id="rId41"/>
    <p:sldId id="13178" r:id="rId42"/>
    <p:sldId id="13180" r:id="rId43"/>
    <p:sldId id="13181" r:id="rId44"/>
    <p:sldId id="13182" r:id="rId45"/>
    <p:sldId id="13183" r:id="rId46"/>
    <p:sldId id="13174" r:id="rId47"/>
    <p:sldId id="13184" r:id="rId48"/>
    <p:sldId id="13185" r:id="rId49"/>
    <p:sldId id="13171" r:id="rId50"/>
    <p:sldId id="3086" r:id="rId51"/>
    <p:sldId id="347" r:id="rId52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5"/>
            <p14:sldId id="13046"/>
            <p14:sldId id="296"/>
            <p14:sldId id="13137"/>
            <p14:sldId id="13138"/>
            <p14:sldId id="13142"/>
            <p14:sldId id="13139"/>
            <p14:sldId id="13161"/>
            <p14:sldId id="13162"/>
            <p14:sldId id="13164"/>
            <p14:sldId id="13165"/>
            <p14:sldId id="13140"/>
            <p14:sldId id="13141"/>
            <p14:sldId id="13143"/>
            <p14:sldId id="13144"/>
            <p14:sldId id="13147"/>
            <p14:sldId id="13148"/>
            <p14:sldId id="13145"/>
            <p14:sldId id="13149"/>
            <p14:sldId id="13146"/>
            <p14:sldId id="13153"/>
            <p14:sldId id="13152"/>
            <p14:sldId id="13151"/>
            <p14:sldId id="13150"/>
            <p14:sldId id="13170"/>
            <p14:sldId id="13154"/>
            <p14:sldId id="13156"/>
            <p14:sldId id="13169"/>
            <p14:sldId id="13168"/>
            <p14:sldId id="13157"/>
            <p14:sldId id="13158"/>
            <p14:sldId id="13173"/>
            <p14:sldId id="13166"/>
            <p14:sldId id="13167"/>
            <p14:sldId id="13176"/>
            <p14:sldId id="13175"/>
            <p14:sldId id="13177"/>
            <p14:sldId id="13178"/>
            <p14:sldId id="13180"/>
            <p14:sldId id="13181"/>
            <p14:sldId id="13182"/>
            <p14:sldId id="13183"/>
            <p14:sldId id="13174"/>
            <p14:sldId id="13184"/>
            <p14:sldId id="13185"/>
            <p14:sldId id="13171"/>
            <p14:sldId id="3086"/>
          </p14:sldIdLst>
        </p14:section>
        <p14:section name="backup" id="{BC6320B5-1383-4293-B2C9-033CB03AEF8C}">
          <p14:sldIdLst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5754"/>
    <a:srgbClr val="8A7860"/>
    <a:srgbClr val="F92C3B"/>
    <a:srgbClr val="8C8578"/>
    <a:srgbClr val="1E3022"/>
    <a:srgbClr val="3E48CC"/>
    <a:srgbClr val="000000"/>
    <a:srgbClr val="E63232"/>
    <a:srgbClr val="F2F2F2"/>
    <a:srgbClr val="487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93" autoAdjust="0"/>
    <p:restoredTop sz="96224" autoAdjust="0"/>
  </p:normalViewPr>
  <p:slideViewPr>
    <p:cSldViewPr snapToGrid="0">
      <p:cViewPr varScale="1">
        <p:scale>
          <a:sx n="106" d="100"/>
          <a:sy n="106" d="100"/>
        </p:scale>
        <p:origin x="5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208B68BD-A263-4B70-B8D1-EE68DC86FC4C}"/>
    <pc:docChg chg="delSld modSection">
      <pc:chgData name="Lucas Jellema" userId="7e183fbb-84e0-44b3-9b03-0792bc8d162b" providerId="ADAL" clId="{208B68BD-A263-4B70-B8D1-EE68DC86FC4C}" dt="2022-11-03T06:56:30.817" v="2" actId="47"/>
      <pc:docMkLst>
        <pc:docMk/>
      </pc:docMkLst>
      <pc:sldChg chg="del">
        <pc:chgData name="Lucas Jellema" userId="7e183fbb-84e0-44b3-9b03-0792bc8d162b" providerId="ADAL" clId="{208B68BD-A263-4B70-B8D1-EE68DC86FC4C}" dt="2022-11-03T06:56:28.063" v="1" actId="47"/>
        <pc:sldMkLst>
          <pc:docMk/>
          <pc:sldMk cId="2019633683" sldId="3048"/>
        </pc:sldMkLst>
      </pc:sldChg>
      <pc:sldChg chg="del">
        <pc:chgData name="Lucas Jellema" userId="7e183fbb-84e0-44b3-9b03-0792bc8d162b" providerId="ADAL" clId="{208B68BD-A263-4B70-B8D1-EE68DC86FC4C}" dt="2022-11-03T06:56:17.001" v="0" actId="47"/>
        <pc:sldMkLst>
          <pc:docMk/>
          <pc:sldMk cId="2448009881" sldId="3056"/>
        </pc:sldMkLst>
      </pc:sldChg>
      <pc:sldChg chg="del">
        <pc:chgData name="Lucas Jellema" userId="7e183fbb-84e0-44b3-9b03-0792bc8d162b" providerId="ADAL" clId="{208B68BD-A263-4B70-B8D1-EE68DC86FC4C}" dt="2022-11-03T06:56:28.063" v="1" actId="47"/>
        <pc:sldMkLst>
          <pc:docMk/>
          <pc:sldMk cId="3861668739" sldId="13136"/>
        </pc:sldMkLst>
      </pc:sldChg>
      <pc:sldChg chg="del">
        <pc:chgData name="Lucas Jellema" userId="7e183fbb-84e0-44b3-9b03-0792bc8d162b" providerId="ADAL" clId="{208B68BD-A263-4B70-B8D1-EE68DC86FC4C}" dt="2022-11-03T06:56:30.817" v="2" actId="47"/>
        <pc:sldMkLst>
          <pc:docMk/>
          <pc:sldMk cId="2351729977" sldId="131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2-11-2022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659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wat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in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lijnen</a:t>
            </a:r>
            <a:r>
              <a:rPr lang="en-US" dirty="0"/>
              <a:t> </a:t>
            </a:r>
            <a:r>
              <a:rPr lang="en-US" dirty="0" err="1"/>
              <a:t>inhoudt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waarom</a:t>
            </a:r>
            <a:r>
              <a:rPr lang="en-US" dirty="0"/>
              <a:t> het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klanten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waardevol</a:t>
            </a:r>
            <a:r>
              <a:rPr lang="en-US" dirty="0"/>
              <a:t> is</a:t>
            </a:r>
          </a:p>
          <a:p>
            <a:r>
              <a:rPr lang="en-US" dirty="0"/>
              <a:t>Met </a:t>
            </a:r>
            <a:r>
              <a:rPr lang="en-US" dirty="0" err="1"/>
              <a:t>toelichting</a:t>
            </a:r>
            <a:r>
              <a:rPr lang="en-US" dirty="0"/>
              <a:t> op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gebruikte</a:t>
            </a:r>
            <a:r>
              <a:rPr lang="en-US" dirty="0"/>
              <a:t> </a:t>
            </a:r>
            <a:r>
              <a:rPr lang="en-US" dirty="0" err="1"/>
              <a:t>kreten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binnen Conclusion </a:t>
            </a:r>
            <a:r>
              <a:rPr lang="en-US" dirty="0" err="1"/>
              <a:t>ermee</a:t>
            </a:r>
            <a:r>
              <a:rPr lang="en-US" dirty="0"/>
              <a:t> bezig is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we in de </a:t>
            </a:r>
            <a:r>
              <a:rPr lang="en-US" dirty="0" err="1"/>
              <a:t>praktijk</a:t>
            </a:r>
            <a:r>
              <a:rPr lang="en-US" dirty="0"/>
              <a:t> </a:t>
            </a:r>
            <a:r>
              <a:rPr lang="en-US" dirty="0" err="1"/>
              <a:t>actief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met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thema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9973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https://www.vmware.com/topics/glossary/content/vms-vs-containers.html#:~:text=Containers%20are%20more%20lightweight%20than,order%20of%20magnitude%20is%20smaller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3195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image van container,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container image</a:t>
            </a:r>
          </a:p>
          <a:p>
            <a:r>
              <a:rPr lang="en-US" dirty="0"/>
              <a:t>computers in </a:t>
            </a:r>
            <a:r>
              <a:rPr lang="en-US" dirty="0" err="1"/>
              <a:t>een</a:t>
            </a:r>
            <a:r>
              <a:rPr lang="en-US" dirty="0"/>
              <a:t> container, in </a:t>
            </a:r>
            <a:r>
              <a:rPr lang="en-US" dirty="0" err="1"/>
              <a:t>plaats</a:t>
            </a:r>
            <a:r>
              <a:rPr lang="en-US" dirty="0"/>
              <a:t> van containers in </a:t>
            </a:r>
            <a:r>
              <a:rPr lang="en-US" dirty="0" err="1"/>
              <a:t>een</a:t>
            </a:r>
            <a:r>
              <a:rPr lang="en-US" dirty="0"/>
              <a:t> computer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83895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49039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258994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8557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CA6551B0-F4EE-4660-8162-FD260B356FF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76" name="Picture Placeholder 2">
            <a:extLst>
              <a:ext uri="{FF2B5EF4-FFF2-40B4-BE49-F238E27FC236}">
                <a16:creationId xmlns:a16="http://schemas.microsoft.com/office/drawing/2014/main" id="{B9468930-CD99-4B46-9FD8-27B123401F9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02" name="Picture Placeholder 2">
            <a:extLst>
              <a:ext uri="{FF2B5EF4-FFF2-40B4-BE49-F238E27FC236}">
                <a16:creationId xmlns:a16="http://schemas.microsoft.com/office/drawing/2014/main" id="{4590FD1D-1C95-4019-A09A-9AC6C69972E8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03" name="Picture Placeholder 2">
            <a:extLst>
              <a:ext uri="{FF2B5EF4-FFF2-40B4-BE49-F238E27FC236}">
                <a16:creationId xmlns:a16="http://schemas.microsoft.com/office/drawing/2014/main" id="{1015732E-171E-4D82-8C11-0429441C95E9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71" name="Picture Placeholder 2">
            <a:extLst>
              <a:ext uri="{FF2B5EF4-FFF2-40B4-BE49-F238E27FC236}">
                <a16:creationId xmlns:a16="http://schemas.microsoft.com/office/drawing/2014/main" id="{94A6FF1B-9D5F-4169-88AD-86E77EFF27B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/>
              <a:t>Video</a:t>
            </a:r>
            <a:endParaRPr lang="en-GB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AECE9EE5-FF7E-41CF-930A-4CE497A6FE96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B8DC57F7-EDAC-4668-9237-C09D965AB43C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4353FC6-1086-4498-949D-479F9962018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animation (Outr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ID" hidden="1"/>
          <p:cNvGrpSpPr/>
          <p:nvPr userDrawn="1"/>
        </p:nvGrpSpPr>
        <p:grpSpPr>
          <a:xfrm>
            <a:off x="1" y="411227"/>
            <a:ext cx="12199332" cy="6457408"/>
            <a:chOff x="0" y="400593"/>
            <a:chExt cx="12199332" cy="6457408"/>
          </a:xfrm>
          <a:solidFill>
            <a:srgbClr val="00B0F0">
              <a:alpha val="54000"/>
            </a:srgbClr>
          </a:solidFill>
        </p:grpSpPr>
        <p:sp>
          <p:nvSpPr>
            <p:cNvPr id="4" name="Rechthoek 8"/>
            <p:cNvSpPr/>
            <p:nvPr/>
          </p:nvSpPr>
          <p:spPr>
            <a:xfrm rot="16200000">
              <a:off x="-2804605" y="3215196"/>
              <a:ext cx="6447410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Rechthoek 9"/>
            <p:cNvSpPr/>
            <p:nvPr/>
          </p:nvSpPr>
          <p:spPr>
            <a:xfrm>
              <a:off x="0" y="1215632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prstClr val="white"/>
                </a:solidFill>
              </a:endParaRPr>
            </a:p>
          </p:txBody>
        </p:sp>
        <p:sp>
          <p:nvSpPr>
            <p:cNvPr id="6" name="Rechthoek 10"/>
            <p:cNvSpPr/>
            <p:nvPr/>
          </p:nvSpPr>
          <p:spPr>
            <a:xfrm>
              <a:off x="0" y="6358543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prstClr val="white"/>
                </a:solidFill>
              </a:endParaRPr>
            </a:p>
          </p:txBody>
        </p:sp>
        <p:sp>
          <p:nvSpPr>
            <p:cNvPr id="7" name="Rechthoek 11"/>
            <p:cNvSpPr/>
            <p:nvPr/>
          </p:nvSpPr>
          <p:spPr>
            <a:xfrm rot="16200000">
              <a:off x="8551529" y="3210196"/>
              <a:ext cx="6457405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Rechthoek 12"/>
            <p:cNvSpPr/>
            <p:nvPr/>
          </p:nvSpPr>
          <p:spPr>
            <a:xfrm>
              <a:off x="0" y="410591"/>
              <a:ext cx="12192000" cy="228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Rechthoek 3"/>
          <p:cNvSpPr/>
          <p:nvPr userDrawn="1"/>
        </p:nvSpPr>
        <p:spPr>
          <a:xfrm>
            <a:off x="0" y="0"/>
            <a:ext cx="12192000" cy="6868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400" dirty="0">
              <a:solidFill>
                <a:prstClr val="white"/>
              </a:solidFill>
            </a:endParaRPr>
          </a:p>
        </p:txBody>
      </p:sp>
      <p:grpSp>
        <p:nvGrpSpPr>
          <p:cNvPr id="10" name="Groep 94"/>
          <p:cNvGrpSpPr>
            <a:grpSpLocks/>
          </p:cNvGrpSpPr>
          <p:nvPr userDrawn="1"/>
        </p:nvGrpSpPr>
        <p:grpSpPr bwMode="auto">
          <a:xfrm>
            <a:off x="4868334" y="3287184"/>
            <a:ext cx="6316133" cy="279400"/>
            <a:chOff x="4867276" y="3287713"/>
            <a:chExt cx="6316663" cy="279400"/>
          </a:xfrm>
        </p:grpSpPr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4867276" y="3294062"/>
              <a:ext cx="218036" cy="266700"/>
            </a:xfrm>
            <a:custGeom>
              <a:avLst/>
              <a:gdLst>
                <a:gd name="T0" fmla="*/ 0 w 64"/>
                <a:gd name="T1" fmla="*/ 0 h 79"/>
                <a:gd name="T2" fmla="*/ 34 w 64"/>
                <a:gd name="T3" fmla="*/ 0 h 79"/>
                <a:gd name="T4" fmla="*/ 55 w 64"/>
                <a:gd name="T5" fmla="*/ 7 h 79"/>
                <a:gd name="T6" fmla="*/ 60 w 64"/>
                <a:gd name="T7" fmla="*/ 19 h 79"/>
                <a:gd name="T8" fmla="*/ 60 w 64"/>
                <a:gd name="T9" fmla="*/ 20 h 79"/>
                <a:gd name="T10" fmla="*/ 47 w 64"/>
                <a:gd name="T11" fmla="*/ 38 h 79"/>
                <a:gd name="T12" fmla="*/ 64 w 64"/>
                <a:gd name="T13" fmla="*/ 57 h 79"/>
                <a:gd name="T14" fmla="*/ 64 w 64"/>
                <a:gd name="T15" fmla="*/ 58 h 79"/>
                <a:gd name="T16" fmla="*/ 35 w 64"/>
                <a:gd name="T17" fmla="*/ 79 h 79"/>
                <a:gd name="T18" fmla="*/ 0 w 64"/>
                <a:gd name="T19" fmla="*/ 79 h 79"/>
                <a:gd name="T20" fmla="*/ 0 w 64"/>
                <a:gd name="T21" fmla="*/ 0 h 79"/>
                <a:gd name="T22" fmla="*/ 32 w 64"/>
                <a:gd name="T23" fmla="*/ 35 h 79"/>
                <a:gd name="T24" fmla="*/ 51 w 64"/>
                <a:gd name="T25" fmla="*/ 21 h 79"/>
                <a:gd name="T26" fmla="*/ 51 w 64"/>
                <a:gd name="T27" fmla="*/ 21 h 79"/>
                <a:gd name="T28" fmla="*/ 33 w 64"/>
                <a:gd name="T29" fmla="*/ 8 h 79"/>
                <a:gd name="T30" fmla="*/ 9 w 64"/>
                <a:gd name="T31" fmla="*/ 8 h 79"/>
                <a:gd name="T32" fmla="*/ 9 w 64"/>
                <a:gd name="T33" fmla="*/ 35 h 79"/>
                <a:gd name="T34" fmla="*/ 32 w 64"/>
                <a:gd name="T35" fmla="*/ 35 h 79"/>
                <a:gd name="T36" fmla="*/ 35 w 64"/>
                <a:gd name="T37" fmla="*/ 71 h 79"/>
                <a:gd name="T38" fmla="*/ 55 w 64"/>
                <a:gd name="T39" fmla="*/ 57 h 79"/>
                <a:gd name="T40" fmla="*/ 55 w 64"/>
                <a:gd name="T41" fmla="*/ 57 h 79"/>
                <a:gd name="T42" fmla="*/ 34 w 64"/>
                <a:gd name="T43" fmla="*/ 43 h 79"/>
                <a:gd name="T44" fmla="*/ 9 w 64"/>
                <a:gd name="T45" fmla="*/ 43 h 79"/>
                <a:gd name="T46" fmla="*/ 9 w 64"/>
                <a:gd name="T47" fmla="*/ 71 h 79"/>
                <a:gd name="T48" fmla="*/ 35 w 64"/>
                <a:gd name="T49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79">
                  <a:moveTo>
                    <a:pt x="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43" y="0"/>
                    <a:pt x="50" y="2"/>
                    <a:pt x="55" y="7"/>
                  </a:cubicBezTo>
                  <a:cubicBezTo>
                    <a:pt x="58" y="10"/>
                    <a:pt x="60" y="14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0"/>
                    <a:pt x="53" y="35"/>
                    <a:pt x="47" y="38"/>
                  </a:cubicBezTo>
                  <a:cubicBezTo>
                    <a:pt x="56" y="41"/>
                    <a:pt x="64" y="46"/>
                    <a:pt x="64" y="5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71"/>
                    <a:pt x="53" y="79"/>
                    <a:pt x="35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2" y="35"/>
                  </a:moveTo>
                  <a:cubicBezTo>
                    <a:pt x="43" y="35"/>
                    <a:pt x="51" y="30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13"/>
                    <a:pt x="44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5"/>
                    <a:pt x="9" y="35"/>
                    <a:pt x="9" y="35"/>
                  </a:cubicBezTo>
                  <a:lnTo>
                    <a:pt x="32" y="35"/>
                  </a:lnTo>
                  <a:close/>
                  <a:moveTo>
                    <a:pt x="35" y="71"/>
                  </a:moveTo>
                  <a:cubicBezTo>
                    <a:pt x="47" y="71"/>
                    <a:pt x="55" y="66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48"/>
                    <a:pt x="48" y="43"/>
                    <a:pt x="34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35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3"/>
            <p:cNvSpPr>
              <a:spLocks/>
            </p:cNvSpPr>
            <p:nvPr userDrawn="1"/>
          </p:nvSpPr>
          <p:spPr bwMode="auto">
            <a:xfrm>
              <a:off x="5148817" y="3294062"/>
              <a:ext cx="228619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9 w 67"/>
                <a:gd name="T5" fmla="*/ 0 h 81"/>
                <a:gd name="T6" fmla="*/ 9 w 67"/>
                <a:gd name="T7" fmla="*/ 45 h 81"/>
                <a:gd name="T8" fmla="*/ 33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3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63"/>
                    <a:pt x="18" y="72"/>
                    <a:pt x="33" y="72"/>
                  </a:cubicBezTo>
                  <a:cubicBezTo>
                    <a:pt x="48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3" y="81"/>
                    <a:pt x="33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4"/>
            <p:cNvSpPr>
              <a:spLocks/>
            </p:cNvSpPr>
            <p:nvPr userDrawn="1"/>
          </p:nvSpPr>
          <p:spPr bwMode="auto">
            <a:xfrm>
              <a:off x="5438824" y="3287713"/>
              <a:ext cx="205335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7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5"/>
            <p:cNvSpPr>
              <a:spLocks noChangeArrowheads="1"/>
            </p:cNvSpPr>
            <p:nvPr userDrawn="1"/>
          </p:nvSpPr>
          <p:spPr bwMode="auto">
            <a:xfrm>
              <a:off x="5714014" y="3294062"/>
              <a:ext cx="31753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5834674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6 w 144"/>
                <a:gd name="T5" fmla="*/ 136 h 168"/>
                <a:gd name="T6" fmla="*/ 126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7"/>
            <p:cNvSpPr>
              <a:spLocks/>
            </p:cNvSpPr>
            <p:nvPr userDrawn="1"/>
          </p:nvSpPr>
          <p:spPr bwMode="auto">
            <a:xfrm>
              <a:off x="6145850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5 w 125"/>
                <a:gd name="T3" fmla="*/ 0 h 168"/>
                <a:gd name="T4" fmla="*/ 125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4 w 125"/>
                <a:gd name="T11" fmla="*/ 74 h 168"/>
                <a:gd name="T12" fmla="*/ 114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5" y="0"/>
                  </a:lnTo>
                  <a:lnTo>
                    <a:pt x="125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8"/>
            <p:cNvSpPr>
              <a:spLocks/>
            </p:cNvSpPr>
            <p:nvPr userDrawn="1"/>
          </p:nvSpPr>
          <p:spPr bwMode="auto">
            <a:xfrm>
              <a:off x="6399871" y="3287713"/>
              <a:ext cx="201101" cy="277283"/>
            </a:xfrm>
            <a:custGeom>
              <a:avLst/>
              <a:gdLst>
                <a:gd name="T0" fmla="*/ 0 w 59"/>
                <a:gd name="T1" fmla="*/ 70 h 82"/>
                <a:gd name="T2" fmla="*/ 5 w 59"/>
                <a:gd name="T3" fmla="*/ 63 h 82"/>
                <a:gd name="T4" fmla="*/ 33 w 59"/>
                <a:gd name="T5" fmla="*/ 74 h 82"/>
                <a:gd name="T6" fmla="*/ 50 w 59"/>
                <a:gd name="T7" fmla="*/ 61 h 82"/>
                <a:gd name="T8" fmla="*/ 50 w 59"/>
                <a:gd name="T9" fmla="*/ 61 h 82"/>
                <a:gd name="T10" fmla="*/ 30 w 59"/>
                <a:gd name="T11" fmla="*/ 45 h 82"/>
                <a:gd name="T12" fmla="*/ 3 w 59"/>
                <a:gd name="T13" fmla="*/ 22 h 82"/>
                <a:gd name="T14" fmla="*/ 3 w 59"/>
                <a:gd name="T15" fmla="*/ 22 h 82"/>
                <a:gd name="T16" fmla="*/ 29 w 59"/>
                <a:gd name="T17" fmla="*/ 0 h 82"/>
                <a:gd name="T18" fmla="*/ 57 w 59"/>
                <a:gd name="T19" fmla="*/ 10 h 82"/>
                <a:gd name="T20" fmla="*/ 52 w 59"/>
                <a:gd name="T21" fmla="*/ 17 h 82"/>
                <a:gd name="T22" fmla="*/ 29 w 59"/>
                <a:gd name="T23" fmla="*/ 9 h 82"/>
                <a:gd name="T24" fmla="*/ 12 w 59"/>
                <a:gd name="T25" fmla="*/ 21 h 82"/>
                <a:gd name="T26" fmla="*/ 12 w 59"/>
                <a:gd name="T27" fmla="*/ 22 h 82"/>
                <a:gd name="T28" fmla="*/ 33 w 59"/>
                <a:gd name="T29" fmla="*/ 37 h 82"/>
                <a:gd name="T30" fmla="*/ 59 w 59"/>
                <a:gd name="T31" fmla="*/ 60 h 82"/>
                <a:gd name="T32" fmla="*/ 59 w 59"/>
                <a:gd name="T33" fmla="*/ 60 h 82"/>
                <a:gd name="T34" fmla="*/ 32 w 59"/>
                <a:gd name="T35" fmla="*/ 82 h 82"/>
                <a:gd name="T36" fmla="*/ 0 w 59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3" y="71"/>
                    <a:pt x="21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3" y="37"/>
                  </a:cubicBezTo>
                  <a:cubicBezTo>
                    <a:pt x="51" y="41"/>
                    <a:pt x="59" y="48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9"/>
            <p:cNvSpPr>
              <a:spLocks/>
            </p:cNvSpPr>
            <p:nvPr userDrawn="1"/>
          </p:nvSpPr>
          <p:spPr bwMode="auto">
            <a:xfrm>
              <a:off x="6651776" y="3287713"/>
              <a:ext cx="203217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0 w 60"/>
                <a:gd name="T7" fmla="*/ 61 h 82"/>
                <a:gd name="T8" fmla="*/ 50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1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30"/>
            <p:cNvSpPr>
              <a:spLocks noEditPoints="1"/>
            </p:cNvSpPr>
            <p:nvPr userDrawn="1"/>
          </p:nvSpPr>
          <p:spPr bwMode="auto">
            <a:xfrm>
              <a:off x="704974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 userDrawn="1"/>
          </p:nvSpPr>
          <p:spPr bwMode="auto">
            <a:xfrm>
              <a:off x="7348217" y="3287713"/>
              <a:ext cx="277307" cy="279400"/>
            </a:xfrm>
            <a:custGeom>
              <a:avLst/>
              <a:gdLst>
                <a:gd name="T0" fmla="*/ 0 w 81"/>
                <a:gd name="T1" fmla="*/ 42 h 83"/>
                <a:gd name="T2" fmla="*/ 0 w 81"/>
                <a:gd name="T3" fmla="*/ 41 h 83"/>
                <a:gd name="T4" fmla="*/ 40 w 81"/>
                <a:gd name="T5" fmla="*/ 0 h 83"/>
                <a:gd name="T6" fmla="*/ 81 w 81"/>
                <a:gd name="T7" fmla="*/ 41 h 83"/>
                <a:gd name="T8" fmla="*/ 81 w 81"/>
                <a:gd name="T9" fmla="*/ 41 h 83"/>
                <a:gd name="T10" fmla="*/ 40 w 81"/>
                <a:gd name="T11" fmla="*/ 83 h 83"/>
                <a:gd name="T12" fmla="*/ 0 w 81"/>
                <a:gd name="T13" fmla="*/ 42 h 83"/>
                <a:gd name="T14" fmla="*/ 72 w 81"/>
                <a:gd name="T15" fmla="*/ 42 h 83"/>
                <a:gd name="T16" fmla="*/ 72 w 81"/>
                <a:gd name="T17" fmla="*/ 41 h 83"/>
                <a:gd name="T18" fmla="*/ 40 w 81"/>
                <a:gd name="T19" fmla="*/ 9 h 83"/>
                <a:gd name="T20" fmla="*/ 9 w 81"/>
                <a:gd name="T21" fmla="*/ 41 h 83"/>
                <a:gd name="T22" fmla="*/ 9 w 81"/>
                <a:gd name="T23" fmla="*/ 41 h 83"/>
                <a:gd name="T24" fmla="*/ 40 w 81"/>
                <a:gd name="T25" fmla="*/ 74 h 83"/>
                <a:gd name="T26" fmla="*/ 72 w 81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65" y="0"/>
                    <a:pt x="81" y="19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63"/>
                    <a:pt x="64" y="83"/>
                    <a:pt x="40" y="83"/>
                  </a:cubicBezTo>
                  <a:cubicBezTo>
                    <a:pt x="16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8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2"/>
            <p:cNvSpPr>
              <a:spLocks/>
            </p:cNvSpPr>
            <p:nvPr userDrawn="1"/>
          </p:nvSpPr>
          <p:spPr bwMode="auto">
            <a:xfrm>
              <a:off x="7695380" y="3294062"/>
              <a:ext cx="232853" cy="266700"/>
            </a:xfrm>
            <a:custGeom>
              <a:avLst/>
              <a:gdLst>
                <a:gd name="T0" fmla="*/ 0 w 146"/>
                <a:gd name="T1" fmla="*/ 0 h 168"/>
                <a:gd name="T2" fmla="*/ 20 w 146"/>
                <a:gd name="T3" fmla="*/ 0 h 168"/>
                <a:gd name="T4" fmla="*/ 127 w 146"/>
                <a:gd name="T5" fmla="*/ 136 h 168"/>
                <a:gd name="T6" fmla="*/ 127 w 146"/>
                <a:gd name="T7" fmla="*/ 0 h 168"/>
                <a:gd name="T8" fmla="*/ 146 w 146"/>
                <a:gd name="T9" fmla="*/ 0 h 168"/>
                <a:gd name="T10" fmla="*/ 146 w 146"/>
                <a:gd name="T11" fmla="*/ 168 h 168"/>
                <a:gd name="T12" fmla="*/ 131 w 146"/>
                <a:gd name="T13" fmla="*/ 168 h 168"/>
                <a:gd name="T14" fmla="*/ 20 w 146"/>
                <a:gd name="T15" fmla="*/ 30 h 168"/>
                <a:gd name="T16" fmla="*/ 20 w 146"/>
                <a:gd name="T17" fmla="*/ 168 h 168"/>
                <a:gd name="T18" fmla="*/ 0 w 146"/>
                <a:gd name="T19" fmla="*/ 168 h 168"/>
                <a:gd name="T20" fmla="*/ 0 w 146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68">
                  <a:moveTo>
                    <a:pt x="0" y="0"/>
                  </a:moveTo>
                  <a:lnTo>
                    <a:pt x="20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68"/>
                  </a:lnTo>
                  <a:lnTo>
                    <a:pt x="131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3"/>
            <p:cNvSpPr>
              <a:spLocks/>
            </p:cNvSpPr>
            <p:nvPr userDrawn="1"/>
          </p:nvSpPr>
          <p:spPr bwMode="auto">
            <a:xfrm>
              <a:off x="801290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2 w 124"/>
                <a:gd name="T3" fmla="*/ 0 h 168"/>
                <a:gd name="T4" fmla="*/ 122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1 w 124"/>
                <a:gd name="T11" fmla="*/ 74 h 168"/>
                <a:gd name="T12" fmla="*/ 111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1" y="74"/>
                  </a:lnTo>
                  <a:lnTo>
                    <a:pt x="111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 userDrawn="1"/>
          </p:nvSpPr>
          <p:spPr bwMode="auto">
            <a:xfrm>
              <a:off x="840452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8717816" y="3294062"/>
              <a:ext cx="31752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36"/>
            <p:cNvSpPr>
              <a:spLocks/>
            </p:cNvSpPr>
            <p:nvPr userDrawn="1"/>
          </p:nvSpPr>
          <p:spPr bwMode="auto">
            <a:xfrm>
              <a:off x="8838476" y="3294062"/>
              <a:ext cx="192633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1 w 122"/>
                <a:gd name="T11" fmla="*/ 76 h 168"/>
                <a:gd name="T12" fmla="*/ 111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1" y="76"/>
                  </a:lnTo>
                  <a:lnTo>
                    <a:pt x="111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37"/>
            <p:cNvSpPr>
              <a:spLocks/>
            </p:cNvSpPr>
            <p:nvPr userDrawn="1"/>
          </p:nvSpPr>
          <p:spPr bwMode="auto">
            <a:xfrm>
              <a:off x="9098848" y="3294062"/>
              <a:ext cx="194750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2 w 122"/>
                <a:gd name="T11" fmla="*/ 76 h 168"/>
                <a:gd name="T12" fmla="*/ 112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2" y="76"/>
                  </a:lnTo>
                  <a:lnTo>
                    <a:pt x="112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38"/>
            <p:cNvSpPr>
              <a:spLocks/>
            </p:cNvSpPr>
            <p:nvPr userDrawn="1"/>
          </p:nvSpPr>
          <p:spPr bwMode="auto">
            <a:xfrm>
              <a:off x="9361337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3 w 125"/>
                <a:gd name="T3" fmla="*/ 0 h 168"/>
                <a:gd name="T4" fmla="*/ 123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2 w 125"/>
                <a:gd name="T11" fmla="*/ 74 h 168"/>
                <a:gd name="T12" fmla="*/ 112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3" y="0"/>
                  </a:lnTo>
                  <a:lnTo>
                    <a:pt x="123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2" y="74"/>
                  </a:lnTo>
                  <a:lnTo>
                    <a:pt x="112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 userDrawn="1"/>
          </p:nvSpPr>
          <p:spPr bwMode="auto">
            <a:xfrm>
              <a:off x="9628059" y="3294062"/>
              <a:ext cx="224385" cy="266700"/>
            </a:xfrm>
            <a:custGeom>
              <a:avLst/>
              <a:gdLst>
                <a:gd name="T0" fmla="*/ 0 w 66"/>
                <a:gd name="T1" fmla="*/ 0 h 79"/>
                <a:gd name="T2" fmla="*/ 35 w 66"/>
                <a:gd name="T3" fmla="*/ 0 h 79"/>
                <a:gd name="T4" fmla="*/ 57 w 66"/>
                <a:gd name="T5" fmla="*/ 8 h 79"/>
                <a:gd name="T6" fmla="*/ 64 w 66"/>
                <a:gd name="T7" fmla="*/ 23 h 79"/>
                <a:gd name="T8" fmla="*/ 64 w 66"/>
                <a:gd name="T9" fmla="*/ 24 h 79"/>
                <a:gd name="T10" fmla="*/ 42 w 66"/>
                <a:gd name="T11" fmla="*/ 47 h 79"/>
                <a:gd name="T12" fmla="*/ 66 w 66"/>
                <a:gd name="T13" fmla="*/ 79 h 79"/>
                <a:gd name="T14" fmla="*/ 55 w 66"/>
                <a:gd name="T15" fmla="*/ 79 h 79"/>
                <a:gd name="T16" fmla="*/ 32 w 66"/>
                <a:gd name="T17" fmla="*/ 48 h 79"/>
                <a:gd name="T18" fmla="*/ 9 w 66"/>
                <a:gd name="T19" fmla="*/ 48 h 79"/>
                <a:gd name="T20" fmla="*/ 9 w 66"/>
                <a:gd name="T21" fmla="*/ 79 h 79"/>
                <a:gd name="T22" fmla="*/ 0 w 66"/>
                <a:gd name="T23" fmla="*/ 79 h 79"/>
                <a:gd name="T24" fmla="*/ 0 w 66"/>
                <a:gd name="T25" fmla="*/ 0 h 79"/>
                <a:gd name="T26" fmla="*/ 34 w 66"/>
                <a:gd name="T27" fmla="*/ 40 h 79"/>
                <a:gd name="T28" fmla="*/ 54 w 66"/>
                <a:gd name="T29" fmla="*/ 24 h 79"/>
                <a:gd name="T30" fmla="*/ 54 w 66"/>
                <a:gd name="T31" fmla="*/ 24 h 79"/>
                <a:gd name="T32" fmla="*/ 34 w 66"/>
                <a:gd name="T33" fmla="*/ 8 h 79"/>
                <a:gd name="T34" fmla="*/ 9 w 66"/>
                <a:gd name="T35" fmla="*/ 8 h 79"/>
                <a:gd name="T36" fmla="*/ 9 w 66"/>
                <a:gd name="T37" fmla="*/ 40 h 79"/>
                <a:gd name="T38" fmla="*/ 34 w 66"/>
                <a:gd name="T39" fmla="*/ 4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9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4" y="0"/>
                    <a:pt x="52" y="3"/>
                    <a:pt x="57" y="8"/>
                  </a:cubicBezTo>
                  <a:cubicBezTo>
                    <a:pt x="61" y="11"/>
                    <a:pt x="64" y="17"/>
                    <a:pt x="64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37"/>
                    <a:pt x="54" y="44"/>
                    <a:pt x="42" y="47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4" y="40"/>
                  </a:moveTo>
                  <a:cubicBezTo>
                    <a:pt x="46" y="40"/>
                    <a:pt x="54" y="3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14"/>
                    <a:pt x="47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0"/>
                    <a:pt x="9" y="40"/>
                    <a:pt x="9" y="40"/>
                  </a:cubicBezTo>
                  <a:lnTo>
                    <a:pt x="3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40"/>
            <p:cNvSpPr>
              <a:spLocks/>
            </p:cNvSpPr>
            <p:nvPr userDrawn="1"/>
          </p:nvSpPr>
          <p:spPr bwMode="auto">
            <a:xfrm>
              <a:off x="991806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4 w 124"/>
                <a:gd name="T3" fmla="*/ 0 h 168"/>
                <a:gd name="T4" fmla="*/ 124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4 w 124"/>
                <a:gd name="T11" fmla="*/ 74 h 168"/>
                <a:gd name="T12" fmla="*/ 114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4" y="0"/>
                  </a:lnTo>
                  <a:lnTo>
                    <a:pt x="124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41"/>
            <p:cNvSpPr>
              <a:spLocks/>
            </p:cNvSpPr>
            <p:nvPr userDrawn="1"/>
          </p:nvSpPr>
          <p:spPr bwMode="auto">
            <a:xfrm>
              <a:off x="10184789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8 w 144"/>
                <a:gd name="T3" fmla="*/ 0 h 168"/>
                <a:gd name="T4" fmla="*/ 125 w 144"/>
                <a:gd name="T5" fmla="*/ 136 h 168"/>
                <a:gd name="T6" fmla="*/ 125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20 w 144"/>
                <a:gd name="T15" fmla="*/ 30 h 168"/>
                <a:gd name="T16" fmla="*/ 20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8" y="0"/>
                  </a:lnTo>
                  <a:lnTo>
                    <a:pt x="125" y="136"/>
                  </a:lnTo>
                  <a:lnTo>
                    <a:pt x="125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42"/>
            <p:cNvSpPr>
              <a:spLocks/>
            </p:cNvSpPr>
            <p:nvPr userDrawn="1"/>
          </p:nvSpPr>
          <p:spPr bwMode="auto">
            <a:xfrm>
              <a:off x="10479031" y="3294062"/>
              <a:ext cx="213801" cy="266700"/>
            </a:xfrm>
            <a:custGeom>
              <a:avLst/>
              <a:gdLst>
                <a:gd name="T0" fmla="*/ 58 w 135"/>
                <a:gd name="T1" fmla="*/ 17 h 168"/>
                <a:gd name="T2" fmla="*/ 0 w 135"/>
                <a:gd name="T3" fmla="*/ 17 h 168"/>
                <a:gd name="T4" fmla="*/ 0 w 135"/>
                <a:gd name="T5" fmla="*/ 0 h 168"/>
                <a:gd name="T6" fmla="*/ 135 w 135"/>
                <a:gd name="T7" fmla="*/ 0 h 168"/>
                <a:gd name="T8" fmla="*/ 135 w 135"/>
                <a:gd name="T9" fmla="*/ 17 h 168"/>
                <a:gd name="T10" fmla="*/ 77 w 135"/>
                <a:gd name="T11" fmla="*/ 17 h 168"/>
                <a:gd name="T12" fmla="*/ 77 w 135"/>
                <a:gd name="T13" fmla="*/ 168 h 168"/>
                <a:gd name="T14" fmla="*/ 58 w 135"/>
                <a:gd name="T15" fmla="*/ 168 h 168"/>
                <a:gd name="T16" fmla="*/ 58 w 135"/>
                <a:gd name="T17" fmla="*/ 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68">
                  <a:moveTo>
                    <a:pt x="58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7"/>
                  </a:lnTo>
                  <a:lnTo>
                    <a:pt x="77" y="17"/>
                  </a:lnTo>
                  <a:lnTo>
                    <a:pt x="77" y="168"/>
                  </a:lnTo>
                  <a:lnTo>
                    <a:pt x="58" y="168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43"/>
            <p:cNvSpPr>
              <a:spLocks/>
            </p:cNvSpPr>
            <p:nvPr userDrawn="1"/>
          </p:nvSpPr>
          <p:spPr bwMode="auto">
            <a:xfrm>
              <a:off x="10758454" y="3294062"/>
              <a:ext cx="184165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44"/>
            <p:cNvSpPr>
              <a:spLocks/>
            </p:cNvSpPr>
            <p:nvPr userDrawn="1"/>
          </p:nvSpPr>
          <p:spPr bwMode="auto">
            <a:xfrm>
              <a:off x="10927802" y="3294062"/>
              <a:ext cx="256137" cy="266700"/>
            </a:xfrm>
            <a:custGeom>
              <a:avLst/>
              <a:gdLst>
                <a:gd name="T0" fmla="*/ 71 w 161"/>
                <a:gd name="T1" fmla="*/ 102 h 168"/>
                <a:gd name="T2" fmla="*/ 0 w 161"/>
                <a:gd name="T3" fmla="*/ 0 h 168"/>
                <a:gd name="T4" fmla="*/ 24 w 161"/>
                <a:gd name="T5" fmla="*/ 0 h 168"/>
                <a:gd name="T6" fmla="*/ 82 w 161"/>
                <a:gd name="T7" fmla="*/ 83 h 168"/>
                <a:gd name="T8" fmla="*/ 139 w 161"/>
                <a:gd name="T9" fmla="*/ 0 h 168"/>
                <a:gd name="T10" fmla="*/ 161 w 161"/>
                <a:gd name="T11" fmla="*/ 0 h 168"/>
                <a:gd name="T12" fmla="*/ 90 w 161"/>
                <a:gd name="T13" fmla="*/ 102 h 168"/>
                <a:gd name="T14" fmla="*/ 90 w 161"/>
                <a:gd name="T15" fmla="*/ 168 h 168"/>
                <a:gd name="T16" fmla="*/ 71 w 161"/>
                <a:gd name="T17" fmla="*/ 168 h 168"/>
                <a:gd name="T18" fmla="*/ 71 w 161"/>
                <a:gd name="T19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8">
                  <a:moveTo>
                    <a:pt x="71" y="102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82" y="83"/>
                  </a:lnTo>
                  <a:lnTo>
                    <a:pt x="139" y="0"/>
                  </a:lnTo>
                  <a:lnTo>
                    <a:pt x="161" y="0"/>
                  </a:lnTo>
                  <a:lnTo>
                    <a:pt x="90" y="102"/>
                  </a:lnTo>
                  <a:lnTo>
                    <a:pt x="90" y="168"/>
                  </a:lnTo>
                  <a:lnTo>
                    <a:pt x="71" y="168"/>
                  </a:lnTo>
                  <a:lnTo>
                    <a:pt x="7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4" name="Cover"/>
          <p:cNvSpPr/>
          <p:nvPr userDrawn="1"/>
        </p:nvSpPr>
        <p:spPr>
          <a:xfrm>
            <a:off x="-6351" y="2622551"/>
            <a:ext cx="4627035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400" dirty="0">
              <a:solidFill>
                <a:prstClr val="white"/>
              </a:solidFill>
            </a:endParaRPr>
          </a:p>
        </p:txBody>
      </p:sp>
      <p:grpSp>
        <p:nvGrpSpPr>
          <p:cNvPr id="35" name="Groep 95"/>
          <p:cNvGrpSpPr>
            <a:grpSpLocks/>
          </p:cNvGrpSpPr>
          <p:nvPr userDrawn="1"/>
        </p:nvGrpSpPr>
        <p:grpSpPr bwMode="auto">
          <a:xfrm>
            <a:off x="1011768" y="3287184"/>
            <a:ext cx="2696633" cy="279400"/>
            <a:chOff x="1011238" y="3287713"/>
            <a:chExt cx="2697163" cy="279400"/>
          </a:xfrm>
        </p:grpSpPr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11238" y="3287713"/>
              <a:ext cx="245582" cy="279400"/>
            </a:xfrm>
            <a:custGeom>
              <a:avLst/>
              <a:gdLst>
                <a:gd name="T0" fmla="*/ 0 w 72"/>
                <a:gd name="T1" fmla="*/ 42 h 83"/>
                <a:gd name="T2" fmla="*/ 0 w 72"/>
                <a:gd name="T3" fmla="*/ 41 h 83"/>
                <a:gd name="T4" fmla="*/ 41 w 72"/>
                <a:gd name="T5" fmla="*/ 0 h 83"/>
                <a:gd name="T6" fmla="*/ 72 w 72"/>
                <a:gd name="T7" fmla="*/ 13 h 83"/>
                <a:gd name="T8" fmla="*/ 66 w 72"/>
                <a:gd name="T9" fmla="*/ 19 h 83"/>
                <a:gd name="T10" fmla="*/ 41 w 72"/>
                <a:gd name="T11" fmla="*/ 9 h 83"/>
                <a:gd name="T12" fmla="*/ 10 w 72"/>
                <a:gd name="T13" fmla="*/ 41 h 83"/>
                <a:gd name="T14" fmla="*/ 10 w 72"/>
                <a:gd name="T15" fmla="*/ 41 h 83"/>
                <a:gd name="T16" fmla="*/ 41 w 72"/>
                <a:gd name="T17" fmla="*/ 74 h 83"/>
                <a:gd name="T18" fmla="*/ 66 w 72"/>
                <a:gd name="T19" fmla="*/ 63 h 83"/>
                <a:gd name="T20" fmla="*/ 72 w 72"/>
                <a:gd name="T21" fmla="*/ 69 h 83"/>
                <a:gd name="T22" fmla="*/ 40 w 72"/>
                <a:gd name="T23" fmla="*/ 83 h 83"/>
                <a:gd name="T24" fmla="*/ 0 w 72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5" y="0"/>
                    <a:pt x="64" y="5"/>
                    <a:pt x="72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59" y="13"/>
                    <a:pt x="51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1" y="74"/>
                    <a:pt x="59" y="70"/>
                    <a:pt x="66" y="63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64" y="77"/>
                    <a:pt x="55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 userDrawn="1"/>
          </p:nvSpPr>
          <p:spPr bwMode="auto">
            <a:xfrm>
              <a:off x="1292811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642129" y="3294062"/>
              <a:ext cx="228645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7 w 144"/>
                <a:gd name="T5" fmla="*/ 136 h 168"/>
                <a:gd name="T6" fmla="*/ 127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940638" y="3287713"/>
              <a:ext cx="241347" cy="279400"/>
            </a:xfrm>
            <a:custGeom>
              <a:avLst/>
              <a:gdLst>
                <a:gd name="T0" fmla="*/ 0 w 71"/>
                <a:gd name="T1" fmla="*/ 42 h 83"/>
                <a:gd name="T2" fmla="*/ 0 w 71"/>
                <a:gd name="T3" fmla="*/ 41 h 83"/>
                <a:gd name="T4" fmla="*/ 40 w 71"/>
                <a:gd name="T5" fmla="*/ 0 h 83"/>
                <a:gd name="T6" fmla="*/ 71 w 71"/>
                <a:gd name="T7" fmla="*/ 13 h 83"/>
                <a:gd name="T8" fmla="*/ 65 w 71"/>
                <a:gd name="T9" fmla="*/ 19 h 83"/>
                <a:gd name="T10" fmla="*/ 40 w 71"/>
                <a:gd name="T11" fmla="*/ 9 h 83"/>
                <a:gd name="T12" fmla="*/ 9 w 71"/>
                <a:gd name="T13" fmla="*/ 41 h 83"/>
                <a:gd name="T14" fmla="*/ 9 w 71"/>
                <a:gd name="T15" fmla="*/ 41 h 83"/>
                <a:gd name="T16" fmla="*/ 40 w 71"/>
                <a:gd name="T17" fmla="*/ 74 h 83"/>
                <a:gd name="T18" fmla="*/ 65 w 71"/>
                <a:gd name="T19" fmla="*/ 63 h 83"/>
                <a:gd name="T20" fmla="*/ 71 w 71"/>
                <a:gd name="T21" fmla="*/ 69 h 83"/>
                <a:gd name="T22" fmla="*/ 40 w 71"/>
                <a:gd name="T23" fmla="*/ 83 h 83"/>
                <a:gd name="T24" fmla="*/ 0 w 71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54" y="0"/>
                    <a:pt x="63" y="5"/>
                    <a:pt x="71" y="1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58" y="13"/>
                    <a:pt x="51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1" y="74"/>
                    <a:pt x="58" y="70"/>
                    <a:pt x="65" y="63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3" y="77"/>
                    <a:pt x="54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2241264" y="3294062"/>
              <a:ext cx="184186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2474143" y="3294062"/>
              <a:ext cx="226527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10 w 67"/>
                <a:gd name="T5" fmla="*/ 0 h 81"/>
                <a:gd name="T6" fmla="*/ 10 w 67"/>
                <a:gd name="T7" fmla="*/ 45 h 81"/>
                <a:gd name="T8" fmla="*/ 34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4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63"/>
                    <a:pt x="19" y="72"/>
                    <a:pt x="34" y="72"/>
                  </a:cubicBezTo>
                  <a:cubicBezTo>
                    <a:pt x="49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4" y="81"/>
                    <a:pt x="34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2759948" y="3287713"/>
              <a:ext cx="203240" cy="277283"/>
            </a:xfrm>
            <a:custGeom>
              <a:avLst/>
              <a:gdLst>
                <a:gd name="T0" fmla="*/ 0 w 60"/>
                <a:gd name="T1" fmla="*/ 70 h 82"/>
                <a:gd name="T2" fmla="*/ 6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30 w 60"/>
                <a:gd name="T17" fmla="*/ 0 h 82"/>
                <a:gd name="T18" fmla="*/ 58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3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30" y="0"/>
                  </a:cubicBezTo>
                  <a:cubicBezTo>
                    <a:pt x="41" y="0"/>
                    <a:pt x="50" y="4"/>
                    <a:pt x="58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8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9" y="82"/>
                    <a:pt x="33" y="82"/>
                  </a:cubicBezTo>
                  <a:cubicBezTo>
                    <a:pt x="20" y="82"/>
                    <a:pt x="10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Rectangle 19"/>
            <p:cNvSpPr>
              <a:spLocks noChangeArrowheads="1"/>
            </p:cNvSpPr>
            <p:nvPr userDrawn="1"/>
          </p:nvSpPr>
          <p:spPr bwMode="auto">
            <a:xfrm>
              <a:off x="3030935" y="3294062"/>
              <a:ext cx="31757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0"/>
            <p:cNvSpPr>
              <a:spLocks noEditPoints="1"/>
            </p:cNvSpPr>
            <p:nvPr userDrawn="1"/>
          </p:nvSpPr>
          <p:spPr bwMode="auto">
            <a:xfrm>
              <a:off x="3134672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1"/>
            <p:cNvSpPr>
              <a:spLocks/>
            </p:cNvSpPr>
            <p:nvPr userDrawn="1"/>
          </p:nvSpPr>
          <p:spPr bwMode="auto">
            <a:xfrm>
              <a:off x="3481874" y="3294062"/>
              <a:ext cx="226527" cy="266700"/>
            </a:xfrm>
            <a:custGeom>
              <a:avLst/>
              <a:gdLst>
                <a:gd name="T0" fmla="*/ 0 w 143"/>
                <a:gd name="T1" fmla="*/ 0 h 168"/>
                <a:gd name="T2" fmla="*/ 17 w 143"/>
                <a:gd name="T3" fmla="*/ 0 h 168"/>
                <a:gd name="T4" fmla="*/ 126 w 143"/>
                <a:gd name="T5" fmla="*/ 136 h 168"/>
                <a:gd name="T6" fmla="*/ 126 w 143"/>
                <a:gd name="T7" fmla="*/ 0 h 168"/>
                <a:gd name="T8" fmla="*/ 143 w 143"/>
                <a:gd name="T9" fmla="*/ 0 h 168"/>
                <a:gd name="T10" fmla="*/ 143 w 143"/>
                <a:gd name="T11" fmla="*/ 168 h 168"/>
                <a:gd name="T12" fmla="*/ 128 w 143"/>
                <a:gd name="T13" fmla="*/ 168 h 168"/>
                <a:gd name="T14" fmla="*/ 19 w 143"/>
                <a:gd name="T15" fmla="*/ 30 h 168"/>
                <a:gd name="T16" fmla="*/ 19 w 143"/>
                <a:gd name="T17" fmla="*/ 168 h 168"/>
                <a:gd name="T18" fmla="*/ 0 w 143"/>
                <a:gd name="T19" fmla="*/ 168 h 168"/>
                <a:gd name="T20" fmla="*/ 0 w 143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68"/>
                  </a:lnTo>
                  <a:lnTo>
                    <a:pt x="128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GB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6" name="Cover"/>
          <p:cNvSpPr/>
          <p:nvPr userDrawn="1"/>
        </p:nvSpPr>
        <p:spPr>
          <a:xfrm>
            <a:off x="3909485" y="2622551"/>
            <a:ext cx="8282516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400" dirty="0">
              <a:solidFill>
                <a:prstClr val="white"/>
              </a:solidFill>
            </a:endParaRPr>
          </a:p>
        </p:txBody>
      </p:sp>
      <p:sp>
        <p:nvSpPr>
          <p:cNvPr id="47" name="Rectangle 5"/>
          <p:cNvSpPr>
            <a:spLocks noChangeArrowheads="1"/>
          </p:cNvSpPr>
          <p:nvPr userDrawn="1"/>
        </p:nvSpPr>
        <p:spPr bwMode="auto">
          <a:xfrm>
            <a:off x="4326467" y="3081867"/>
            <a:ext cx="97367" cy="692151"/>
          </a:xfrm>
          <a:prstGeom prst="rect">
            <a:avLst/>
          </a:prstGeom>
          <a:solidFill>
            <a:srgbClr val="00A03C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4226984" y="3081867"/>
            <a:ext cx="99483" cy="692151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9" name="Rectangle 7"/>
          <p:cNvSpPr>
            <a:spLocks noChangeArrowheads="1"/>
          </p:cNvSpPr>
          <p:nvPr userDrawn="1"/>
        </p:nvSpPr>
        <p:spPr bwMode="auto">
          <a:xfrm>
            <a:off x="4127501" y="3081867"/>
            <a:ext cx="99484" cy="692151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0" name="Rectangle 8"/>
          <p:cNvSpPr>
            <a:spLocks noChangeArrowheads="1"/>
          </p:cNvSpPr>
          <p:nvPr userDrawn="1"/>
        </p:nvSpPr>
        <p:spPr bwMode="auto">
          <a:xfrm>
            <a:off x="4025900" y="3081867"/>
            <a:ext cx="101600" cy="692151"/>
          </a:xfrm>
          <a:prstGeom prst="rect">
            <a:avLst/>
          </a:prstGeom>
          <a:solidFill>
            <a:srgbClr val="00AAC8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1" name="Rectangle 9"/>
          <p:cNvSpPr>
            <a:spLocks noChangeArrowheads="1"/>
          </p:cNvSpPr>
          <p:nvPr userDrawn="1"/>
        </p:nvSpPr>
        <p:spPr bwMode="auto">
          <a:xfrm>
            <a:off x="3928534" y="3081867"/>
            <a:ext cx="97367" cy="692151"/>
          </a:xfrm>
          <a:prstGeom prst="rect">
            <a:avLst/>
          </a:prstGeom>
          <a:solidFill>
            <a:srgbClr val="E63232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2" name="Rectangle 10"/>
          <p:cNvSpPr>
            <a:spLocks noChangeArrowheads="1"/>
          </p:cNvSpPr>
          <p:nvPr userDrawn="1"/>
        </p:nvSpPr>
        <p:spPr bwMode="auto">
          <a:xfrm>
            <a:off x="4423834" y="3081867"/>
            <a:ext cx="99484" cy="692151"/>
          </a:xfrm>
          <a:prstGeom prst="rect">
            <a:avLst/>
          </a:prstGeom>
          <a:solidFill>
            <a:srgbClr val="DC41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3" name="Rectangle 11"/>
          <p:cNvSpPr>
            <a:spLocks noChangeArrowheads="1"/>
          </p:cNvSpPr>
          <p:nvPr userDrawn="1"/>
        </p:nvSpPr>
        <p:spPr bwMode="auto">
          <a:xfrm>
            <a:off x="4523318" y="3081867"/>
            <a:ext cx="97367" cy="692151"/>
          </a:xfrm>
          <a:prstGeom prst="rect">
            <a:avLst/>
          </a:prstGeom>
          <a:solidFill>
            <a:srgbClr val="643C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GB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4" name="Titel 53">
            <a:extLst>
              <a:ext uri="{FF2B5EF4-FFF2-40B4-BE49-F238E27FC236}">
                <a16:creationId xmlns:a16="http://schemas.microsoft.com/office/drawing/2014/main" id="{F7EC8857-2FC6-4802-A537-AB45895BB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>
                <a:latin typeface="+mj-lt"/>
              </a:defRPr>
            </a:lvl1pPr>
          </a:lstStyle>
          <a:p>
            <a:r>
              <a:rPr lang="en-GB" dirty="0"/>
              <a:t>Logo animation (Outro)</a:t>
            </a:r>
          </a:p>
        </p:txBody>
      </p:sp>
    </p:spTree>
    <p:extLst>
      <p:ext uri="{BB962C8B-B14F-4D97-AF65-F5344CB8AC3E}">
        <p14:creationId xmlns:p14="http://schemas.microsoft.com/office/powerpoint/2010/main" val="830236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5" y="1248000"/>
            <a:ext cx="8831999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629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en-GB" dirty="0"/>
              <a:t>Click </a:t>
            </a:r>
            <a:br>
              <a:rPr lang="en-GB" dirty="0"/>
            </a:br>
            <a:r>
              <a:rPr lang="en-GB" dirty="0"/>
              <a:t>to edit</a:t>
            </a:r>
          </a:p>
          <a:p>
            <a:pPr lvl="1"/>
            <a:r>
              <a:rPr lang="en-GB" dirty="0"/>
              <a:t>Subtitle</a:t>
            </a:r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GB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958851" y="339099"/>
            <a:ext cx="2176049" cy="421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1080001"/>
            <a:ext cx="12192000" cy="4464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0" y="2064000"/>
            <a:ext cx="4032000" cy="4032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3733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" y="144000"/>
            <a:ext cx="3840480" cy="865632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59997" y="1440000"/>
            <a:ext cx="5952000" cy="2016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5333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225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7" name="Picture Placeholder 2">
            <a:extLst>
              <a:ext uri="{FF2B5EF4-FFF2-40B4-BE49-F238E27FC236}">
                <a16:creationId xmlns:a16="http://schemas.microsoft.com/office/drawing/2014/main" id="{019B0305-7C83-4F76-AE5E-144CC9B7904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61E63940-07DC-4DFA-9B8F-0415370CDA92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AC93CFE8-4DCC-48E8-A3AA-F2B0D2FBD7AE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7" name="Picture Placeholder 2">
            <a:extLst>
              <a:ext uri="{FF2B5EF4-FFF2-40B4-BE49-F238E27FC236}">
                <a16:creationId xmlns:a16="http://schemas.microsoft.com/office/drawing/2014/main" id="{4885E643-3850-429B-A565-F842F7538D3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6AB5AD10-CF6A-442C-822A-D10D86DBFC7D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CD09075C-27A3-4B92-9C1C-CA08F837574A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3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dirty="0"/>
              <a:t>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GB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  <p:sldLayoutId id="2147483821" r:id="rId18"/>
    <p:sldLayoutId id="2147483892" r:id="rId19"/>
    <p:sldLayoutId id="2147483893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7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8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9.jpeg"/><Relationship Id="rId4" Type="http://schemas.openxmlformats.org/officeDocument/2006/relationships/image" Target="../media/image47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10" Type="http://schemas.openxmlformats.org/officeDocument/2006/relationships/image" Target="../media/image21.jpg"/><Relationship Id="rId4" Type="http://schemas.openxmlformats.org/officeDocument/2006/relationships/image" Target="../media/image15.jpg"/><Relationship Id="rId9" Type="http://schemas.openxmlformats.org/officeDocument/2006/relationships/image" Target="../media/image20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7.jpeg"/><Relationship Id="rId3" Type="http://schemas.openxmlformats.org/officeDocument/2006/relationships/image" Target="../media/image58.jpe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jpeg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5.png"/><Relationship Id="rId9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55.png"/><Relationship Id="rId4" Type="http://schemas.openxmlformats.org/officeDocument/2006/relationships/image" Target="../media/image7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F52EDF-0440-4F64-95C3-1347ADA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30258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178E-0D36-6B12-E8D3-B0F52702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Emulatie</a:t>
            </a:r>
            <a:r>
              <a:rPr lang="en-US" dirty="0"/>
              <a:t> van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95DAE-FD5B-92EB-60CB-2CF3F31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10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C4E99-73AE-F3D7-7CB1-29F55C6F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55" y="1155446"/>
            <a:ext cx="1464958" cy="242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8" descr="5+ best cross-platform eBook readers">
            <a:extLst>
              <a:ext uri="{FF2B5EF4-FFF2-40B4-BE49-F238E27FC236}">
                <a16:creationId xmlns:a16="http://schemas.microsoft.com/office/drawing/2014/main" id="{134F6AF8-85F3-F6AD-DE0E-4D5CDA7A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8" y="4050685"/>
            <a:ext cx="3073980" cy="20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3D chess game for windows 10 | Best Windows 10 Games">
            <a:extLst>
              <a:ext uri="{FF2B5EF4-FFF2-40B4-BE49-F238E27FC236}">
                <a16:creationId xmlns:a16="http://schemas.microsoft.com/office/drawing/2014/main" id="{F06472CF-B0F8-C65D-8337-244B8BB0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10" y="1574828"/>
            <a:ext cx="2256750" cy="168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Online collaboration for startups | Miro">
            <a:extLst>
              <a:ext uri="{FF2B5EF4-FFF2-40B4-BE49-F238E27FC236}">
                <a16:creationId xmlns:a16="http://schemas.microsoft.com/office/drawing/2014/main" id="{1D723A4D-6047-661B-4DB0-D625248B4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182" y="1341539"/>
            <a:ext cx="7308058" cy="4176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306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178E-0D36-6B12-E8D3-B0F52702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Emulatie</a:t>
            </a:r>
            <a:r>
              <a:rPr lang="en-US" dirty="0"/>
              <a:t> van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95DAE-FD5B-92EB-60CB-2CF3F31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11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C4E99-73AE-F3D7-7CB1-29F55C6F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55" y="1155446"/>
            <a:ext cx="1464958" cy="242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8" descr="5+ best cross-platform eBook readers">
            <a:extLst>
              <a:ext uri="{FF2B5EF4-FFF2-40B4-BE49-F238E27FC236}">
                <a16:creationId xmlns:a16="http://schemas.microsoft.com/office/drawing/2014/main" id="{134F6AF8-85F3-F6AD-DE0E-4D5CDA7A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951" y="4353019"/>
            <a:ext cx="3073980" cy="20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3D chess game for windows 10 | Best Windows 10 Games">
            <a:extLst>
              <a:ext uri="{FF2B5EF4-FFF2-40B4-BE49-F238E27FC236}">
                <a16:creationId xmlns:a16="http://schemas.microsoft.com/office/drawing/2014/main" id="{F06472CF-B0F8-C65D-8337-244B8BB0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10" y="1574828"/>
            <a:ext cx="2256750" cy="168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Online collaboration for startups | Miro">
            <a:extLst>
              <a:ext uri="{FF2B5EF4-FFF2-40B4-BE49-F238E27FC236}">
                <a16:creationId xmlns:a16="http://schemas.microsoft.com/office/drawing/2014/main" id="{1D723A4D-6047-661B-4DB0-D625248B4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8" y="3158299"/>
            <a:ext cx="3182214" cy="1818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EA details over 40 improvements for 'FIFA 2022' alongside a new trailer">
            <a:extLst>
              <a:ext uri="{FF2B5EF4-FFF2-40B4-BE49-F238E27FC236}">
                <a16:creationId xmlns:a16="http://schemas.microsoft.com/office/drawing/2014/main" id="{8F61CE5A-528B-907C-4528-B1AD75931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619" y="1521900"/>
            <a:ext cx="7629381" cy="4614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492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64 Commodore 64 Vice emulator for windows review - YouTube">
            <a:extLst>
              <a:ext uri="{FF2B5EF4-FFF2-40B4-BE49-F238E27FC236}">
                <a16:creationId xmlns:a16="http://schemas.microsoft.com/office/drawing/2014/main" id="{59EBFBB0-0271-CAAD-E387-1C5038F34A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137" y="155633"/>
            <a:ext cx="5330536" cy="299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20178E-0D36-6B12-E8D3-B0F52702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Emulatie</a:t>
            </a:r>
            <a:r>
              <a:rPr lang="en-US" dirty="0"/>
              <a:t> van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9B7D9-71B9-55F7-4736-6BFAF8EE82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Commodore 64, ZX Spectrum</a:t>
            </a:r>
          </a:p>
          <a:p>
            <a:r>
              <a:rPr lang="en-US" dirty="0"/>
              <a:t>Nintendo </a:t>
            </a:r>
            <a:r>
              <a:rPr lang="en-US" dirty="0" err="1"/>
              <a:t>GameBoy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95DAE-FD5B-92EB-60CB-2CF3F31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12</a:t>
            </a:fld>
            <a:endParaRPr lang="nl-NL"/>
          </a:p>
        </p:txBody>
      </p:sp>
      <p:pic>
        <p:nvPicPr>
          <p:cNvPr id="2050" name="Picture 2" descr="5 Best GBA Emulators for PC Available Right Now">
            <a:extLst>
              <a:ext uri="{FF2B5EF4-FFF2-40B4-BE49-F238E27FC236}">
                <a16:creationId xmlns:a16="http://schemas.microsoft.com/office/drawing/2014/main" id="{AA78F651-DC1B-4549-C70C-95E51E5C57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820" y="2506709"/>
            <a:ext cx="6184789" cy="3998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732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14BEC-FEF3-18EA-0E10-34BEE2FB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 doet </a:t>
            </a:r>
            <a:r>
              <a:rPr lang="en-US" dirty="0" err="1"/>
              <a:t>emulatie</a:t>
            </a:r>
            <a:r>
              <a:rPr lang="en-US" dirty="0"/>
              <a:t> van…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402D14-296E-7CD7-5AAB-68A3B3686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computer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8D4B24-8A3A-41A9-1667-E1CCE5EA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4390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92F73-CA97-3FC7-F0DF-814A0FA5D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Virtual Machine (VM - 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vee</a:t>
            </a:r>
            <a:r>
              <a:rPr lang="en-US" b="0" i="0" dirty="0">
                <a:solidFill>
                  <a:srgbClr val="373737"/>
                </a:solidFill>
                <a:effectLst/>
                <a:latin typeface="Helvetica" panose="020B0604020202020204" pitchFamily="34" charset="0"/>
              </a:rPr>
              <a:t> </a:t>
            </a:r>
            <a:r>
              <a:rPr lang="en-US" b="0" i="0" dirty="0" err="1">
                <a:solidFill>
                  <a:srgbClr val="373737"/>
                </a:solidFill>
                <a:effectLst/>
                <a:latin typeface="Helvetica" panose="020B0604020202020204" pitchFamily="34" charset="0"/>
              </a:rPr>
              <a:t>æm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551DA-792D-E67E-2F9B-8A16DD260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virtuele</a:t>
            </a:r>
            <a:r>
              <a:rPr lang="en-US" dirty="0"/>
              <a:t> computer die </a:t>
            </a:r>
            <a:r>
              <a:rPr lang="en-US" dirty="0" err="1"/>
              <a:t>draait</a:t>
            </a:r>
            <a:r>
              <a:rPr lang="en-US" dirty="0"/>
              <a:t> binnen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echte</a:t>
            </a:r>
            <a:r>
              <a:rPr lang="en-US" dirty="0"/>
              <a:t> computer</a:t>
            </a:r>
          </a:p>
          <a:p>
            <a:pPr lvl="1"/>
            <a:r>
              <a:rPr lang="en-US" dirty="0"/>
              <a:t>of </a:t>
            </a:r>
            <a:r>
              <a:rPr lang="en-US" dirty="0" err="1"/>
              <a:t>zelfs</a:t>
            </a:r>
            <a:r>
              <a:rPr lang="en-US" dirty="0"/>
              <a:t> binnen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virtuele</a:t>
            </a:r>
            <a:r>
              <a:rPr lang="en-US" dirty="0"/>
              <a:t> computer </a:t>
            </a:r>
            <a:br>
              <a:rPr lang="en-US" dirty="0"/>
            </a:br>
            <a:r>
              <a:rPr lang="en-US" dirty="0"/>
              <a:t>die </a:t>
            </a:r>
            <a:r>
              <a:rPr lang="en-US" dirty="0" err="1"/>
              <a:t>draait</a:t>
            </a:r>
            <a:r>
              <a:rPr lang="en-US" dirty="0"/>
              <a:t> binnen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echte</a:t>
            </a:r>
            <a:r>
              <a:rPr lang="en-US" dirty="0"/>
              <a:t> computer (</a:t>
            </a:r>
            <a:r>
              <a:rPr lang="en-US" dirty="0" err="1"/>
              <a:t>Droste</a:t>
            </a:r>
            <a:r>
              <a:rPr lang="en-US" dirty="0"/>
              <a:t>!)</a:t>
            </a:r>
          </a:p>
          <a:p>
            <a:pPr lvl="1"/>
            <a:endParaRPr lang="en-US" dirty="0"/>
          </a:p>
          <a:p>
            <a:r>
              <a:rPr lang="en-US" dirty="0" err="1"/>
              <a:t>Sinds</a:t>
            </a:r>
            <a:r>
              <a:rPr lang="en-US" dirty="0"/>
              <a:t> de </a:t>
            </a:r>
            <a:r>
              <a:rPr lang="en-US" dirty="0" err="1"/>
              <a:t>jaren</a:t>
            </a:r>
            <a:r>
              <a:rPr lang="en-US" dirty="0"/>
              <a:t> ’60 in </a:t>
            </a:r>
            <a:r>
              <a:rPr lang="en-US" dirty="0" err="1"/>
              <a:t>ontwikkeling</a:t>
            </a:r>
            <a:r>
              <a:rPr lang="en-US" dirty="0"/>
              <a:t>; </a:t>
            </a:r>
            <a:br>
              <a:rPr lang="en-US" dirty="0"/>
            </a:br>
            <a:r>
              <a:rPr lang="en-US" dirty="0" err="1"/>
              <a:t>sinds</a:t>
            </a:r>
            <a:r>
              <a:rPr lang="en-US" dirty="0"/>
              <a:t> 2000 (VMware!) </a:t>
            </a:r>
            <a:r>
              <a:rPr lang="en-US" dirty="0" err="1"/>
              <a:t>wijd</a:t>
            </a:r>
            <a:r>
              <a:rPr lang="en-US" dirty="0"/>
              <a:t> </a:t>
            </a:r>
            <a:r>
              <a:rPr lang="en-US" dirty="0" err="1"/>
              <a:t>verbreid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99DC40-2F56-2DEF-04A5-91CBB6399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14</a:t>
            </a:fld>
            <a:endParaRPr lang="nl-NL"/>
          </a:p>
        </p:txBody>
      </p:sp>
      <p:pic>
        <p:nvPicPr>
          <p:cNvPr id="3074" name="Picture 2" descr="What Is a Virtual Machine and What Can It Be Used For?">
            <a:extLst>
              <a:ext uri="{FF2B5EF4-FFF2-40B4-BE49-F238E27FC236}">
                <a16:creationId xmlns:a16="http://schemas.microsoft.com/office/drawing/2014/main" id="{531A0505-BDA1-BD1F-767A-DA4EE313D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808" y="1573991"/>
            <a:ext cx="4714009" cy="4714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94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Text Placeholder 1">
            <a:extLst>
              <a:ext uri="{FF2B5EF4-FFF2-40B4-BE49-F238E27FC236}">
                <a16:creationId xmlns:a16="http://schemas.microsoft.com/office/drawing/2014/main" id="{6732FFE1-C81F-1F05-4997-EF0B0B88FF7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84595" y="0"/>
            <a:ext cx="330740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4100" name="Picture 4" descr="Windows 10 now lets you install WSL with a single command">
            <a:extLst>
              <a:ext uri="{FF2B5EF4-FFF2-40B4-BE49-F238E27FC236}">
                <a16:creationId xmlns:a16="http://schemas.microsoft.com/office/drawing/2014/main" id="{0032C30F-870F-5411-9000-6704D4480B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2" r="19633" b="2"/>
          <a:stretch/>
        </p:blipFill>
        <p:spPr bwMode="auto">
          <a:xfrm>
            <a:off x="4165600" y="1085320"/>
            <a:ext cx="7065433" cy="512611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0B4C-C5CF-4402-4EF5-93489EB1D4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67" y="1085320"/>
            <a:ext cx="2834438" cy="5126111"/>
          </a:xfrm>
        </p:spPr>
        <p:txBody>
          <a:bodyPr anchor="ctr">
            <a:normAutofit/>
          </a:bodyPr>
          <a:lstStyle/>
          <a:p>
            <a:r>
              <a:rPr lang="en-US" dirty="0" err="1"/>
              <a:t>Draai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</a:t>
            </a:r>
            <a:r>
              <a:rPr lang="en-US" dirty="0"/>
              <a:t> Operating System </a:t>
            </a:r>
          </a:p>
          <a:p>
            <a:endParaRPr lang="en-US" dirty="0"/>
          </a:p>
          <a:p>
            <a:r>
              <a:rPr lang="en-US" dirty="0"/>
              <a:t>(Linux on Windows, Windows 95 on Windows 10)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F258C-0C7D-3E31-DFC0-546E52D0F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 anchor="ctr">
            <a:normAutofit/>
          </a:bodyPr>
          <a:lstStyle/>
          <a:p>
            <a:r>
              <a:rPr lang="en-US" sz="1500" err="1"/>
              <a:t>Waarom</a:t>
            </a:r>
            <a:r>
              <a:rPr lang="en-US" sz="1500"/>
              <a:t> </a:t>
            </a:r>
            <a:r>
              <a:rPr lang="en-US" sz="1500" err="1"/>
              <a:t>een</a:t>
            </a:r>
            <a:r>
              <a:rPr lang="en-US" sz="1500"/>
              <a:t> Vie-</a:t>
            </a:r>
            <a:r>
              <a:rPr lang="en-US" sz="1500" err="1"/>
              <a:t>Em</a:t>
            </a:r>
            <a:r>
              <a:rPr lang="en-US" sz="1500"/>
              <a:t>?</a:t>
            </a:r>
          </a:p>
        </p:txBody>
      </p:sp>
      <p:sp>
        <p:nvSpPr>
          <p:cNvPr id="4107" name="Picture Placeholder 5">
            <a:extLst>
              <a:ext uri="{FF2B5EF4-FFF2-40B4-BE49-F238E27FC236}">
                <a16:creationId xmlns:a16="http://schemas.microsoft.com/office/drawing/2014/main" id="{6F8C4499-AE20-2BB8-5953-4A9506DA31F8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0037764" y="454425"/>
            <a:ext cx="1195200" cy="231345"/>
          </a:xfrm>
        </p:spPr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079A79A4-F54F-B674-C233-9B7397F4DF00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9675" y="6672000"/>
            <a:ext cx="192000" cy="14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443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505FE-597B-77A3-B0EE-44746FDE2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8672889" cy="233964"/>
          </a:xfrm>
        </p:spPr>
        <p:txBody>
          <a:bodyPr/>
          <a:lstStyle/>
          <a:p>
            <a:r>
              <a:rPr lang="en-US" dirty="0"/>
              <a:t>Operating System (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: </a:t>
            </a:r>
            <a:r>
              <a:rPr lang="en-US" dirty="0" err="1"/>
              <a:t>besturingsysteem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842A4-D0CA-E1B0-A77E-E50193B99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06" y="1248000"/>
            <a:ext cx="7674840" cy="5040000"/>
          </a:xfrm>
        </p:spPr>
        <p:txBody>
          <a:bodyPr/>
          <a:lstStyle/>
          <a:p>
            <a:r>
              <a:rPr lang="en-US" dirty="0" err="1"/>
              <a:t>Laag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applicaties </a:t>
            </a:r>
            <a:r>
              <a:rPr lang="en-US" dirty="0" err="1"/>
              <a:t>en</a:t>
            </a:r>
            <a:r>
              <a:rPr lang="en-US" dirty="0"/>
              <a:t> hardware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DOS, Windows, macOS, iOS, Android, </a:t>
            </a:r>
            <a:br>
              <a:rPr lang="en-US" dirty="0"/>
            </a:br>
            <a:r>
              <a:rPr lang="en-US" dirty="0"/>
              <a:t>Unix (verschillende </a:t>
            </a:r>
            <a:r>
              <a:rPr lang="en-US" dirty="0" err="1"/>
              <a:t>smaken</a:t>
            </a:r>
            <a:r>
              <a:rPr lang="en-US" dirty="0"/>
              <a:t> </a:t>
            </a:r>
            <a:r>
              <a:rPr lang="en-US" dirty="0" err="1"/>
              <a:t>zoals</a:t>
            </a:r>
            <a:r>
              <a:rPr lang="en-US" dirty="0"/>
              <a:t> AIX, Sun Solaris, HP UX), </a:t>
            </a:r>
            <a:br>
              <a:rPr lang="en-US" dirty="0"/>
            </a:br>
            <a:r>
              <a:rPr lang="en-US" dirty="0"/>
              <a:t>Linux (in heel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smaken</a:t>
            </a:r>
            <a:r>
              <a:rPr lang="en-US" dirty="0"/>
              <a:t>),</a:t>
            </a:r>
            <a:br>
              <a:rPr lang="en-US" dirty="0"/>
            </a:br>
            <a:r>
              <a:rPr lang="en-US" dirty="0"/>
              <a:t>VAX/VMS, </a:t>
            </a:r>
            <a:r>
              <a:rPr lang="en-US" dirty="0" err="1"/>
              <a:t>ChromeOS</a:t>
            </a:r>
            <a:r>
              <a:rPr lang="en-US" dirty="0"/>
              <a:t>, Windows Phone, OS/2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Alle versies van </a:t>
            </a:r>
            <a:r>
              <a:rPr lang="en-US" dirty="0" err="1"/>
              <a:t>bovengenoemde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599D7-BDBF-2A2E-7A0B-08F5B2108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16</a:t>
            </a:fld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656B87A-7C1D-E62F-14A2-E312E0AB84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04" y="1955223"/>
            <a:ext cx="1571625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3EBEF73C-3F12-6281-994D-0601591F1D3F}"/>
              </a:ext>
            </a:extLst>
          </p:cNvPr>
          <p:cNvSpPr/>
          <p:nvPr/>
        </p:nvSpPr>
        <p:spPr>
          <a:xfrm>
            <a:off x="9130754" y="3174422"/>
            <a:ext cx="748145" cy="5091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461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F258C-0C7D-3E31-DFC0-546E52D0F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Vie-</a:t>
            </a:r>
            <a:r>
              <a:rPr lang="en-US" dirty="0" err="1"/>
              <a:t>Em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DE0B4C-C5CF-4402-4EF5-93489EB1D4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Draai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</a:t>
            </a:r>
            <a:r>
              <a:rPr lang="en-US" dirty="0"/>
              <a:t> Operating System (Linux on Windows, Windows 95 on Windows 10)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Werk </a:t>
            </a:r>
            <a:r>
              <a:rPr lang="en-US" dirty="0" err="1"/>
              <a:t>veilig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afgeschermde</a:t>
            </a:r>
            <a:r>
              <a:rPr lang="en-US" dirty="0"/>
              <a:t> </a:t>
            </a:r>
            <a:r>
              <a:rPr lang="en-US" dirty="0" err="1"/>
              <a:t>omgeving</a:t>
            </a:r>
            <a:r>
              <a:rPr lang="en-US" dirty="0"/>
              <a:t> (“sandbox”)</a:t>
            </a:r>
          </a:p>
          <a:p>
            <a:r>
              <a:rPr lang="en-US" dirty="0"/>
              <a:t>Stel </a:t>
            </a:r>
            <a:r>
              <a:rPr lang="en-US" dirty="0" err="1"/>
              <a:t>een</a:t>
            </a:r>
            <a:r>
              <a:rPr lang="en-US" dirty="0"/>
              <a:t> specifieke </a:t>
            </a:r>
            <a:r>
              <a:rPr lang="en-US" dirty="0" err="1"/>
              <a:t>toestand</a:t>
            </a:r>
            <a:r>
              <a:rPr lang="en-US" dirty="0"/>
              <a:t> </a:t>
            </a:r>
            <a:r>
              <a:rPr lang="en-US" dirty="0" err="1"/>
              <a:t>veilig</a:t>
            </a:r>
            <a:r>
              <a:rPr lang="en-US" dirty="0"/>
              <a:t> – snapshot –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hergebruik</a:t>
            </a:r>
            <a:endParaRPr lang="en-US" dirty="0"/>
          </a:p>
          <a:p>
            <a:r>
              <a:rPr lang="en-US" dirty="0"/>
              <a:t>Deel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zorgvuldig</a:t>
            </a:r>
            <a:r>
              <a:rPr lang="en-US" dirty="0"/>
              <a:t> </a:t>
            </a:r>
            <a:r>
              <a:rPr lang="en-US" dirty="0" err="1"/>
              <a:t>ingerichte</a:t>
            </a:r>
            <a:r>
              <a:rPr lang="en-US" dirty="0"/>
              <a:t> </a:t>
            </a:r>
            <a:r>
              <a:rPr lang="en-US" dirty="0" err="1"/>
              <a:t>omgeving</a:t>
            </a:r>
            <a:r>
              <a:rPr lang="en-US" dirty="0"/>
              <a:t> met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dirty="0" err="1"/>
              <a:t>erop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eraan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Beter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van steeds </a:t>
            </a:r>
            <a:r>
              <a:rPr lang="en-US" dirty="0" err="1"/>
              <a:t>grotere</a:t>
            </a:r>
            <a:r>
              <a:rPr lang="en-US" dirty="0"/>
              <a:t> hardware – CPUs, Memory, I/O &amp;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A79A4-F54F-B674-C233-9B7397F4D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30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AE424-1907-A4A9-91C5-6D825F3C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Virtuele</a:t>
            </a:r>
            <a:r>
              <a:rPr lang="en-US" dirty="0"/>
              <a:t> </a:t>
            </a:r>
            <a:r>
              <a:rPr lang="en-US" dirty="0" err="1"/>
              <a:t>gebouwen</a:t>
            </a:r>
            <a:r>
              <a:rPr lang="en-US" dirty="0"/>
              <a:t> = Shared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AF208-1048-7A6E-7490-8977C7F0B1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Flat met </a:t>
            </a:r>
            <a:r>
              <a:rPr lang="en-US" dirty="0" err="1"/>
              <a:t>appartementen</a:t>
            </a:r>
            <a:endParaRPr lang="en-US" dirty="0"/>
          </a:p>
          <a:p>
            <a:r>
              <a:rPr lang="en-US" dirty="0" err="1"/>
              <a:t>Kantoortoren</a:t>
            </a:r>
            <a:r>
              <a:rPr lang="en-US" dirty="0"/>
              <a:t> met meerdere bedrijven</a:t>
            </a:r>
          </a:p>
          <a:p>
            <a:endParaRPr lang="en-US" dirty="0"/>
          </a:p>
          <a:p>
            <a:r>
              <a:rPr lang="en-US" dirty="0"/>
              <a:t>Deel </a:t>
            </a:r>
            <a:r>
              <a:rPr lang="en-US" dirty="0" err="1"/>
              <a:t>gemeenschappelijke</a:t>
            </a:r>
            <a:r>
              <a:rPr lang="en-US" dirty="0"/>
              <a:t> </a:t>
            </a:r>
            <a:r>
              <a:rPr lang="en-US" dirty="0" err="1"/>
              <a:t>voorzieningen</a:t>
            </a:r>
            <a:endParaRPr lang="en-US" dirty="0"/>
          </a:p>
          <a:p>
            <a:pPr lvl="1"/>
            <a:r>
              <a:rPr lang="en-US" dirty="0" err="1"/>
              <a:t>waterleiding</a:t>
            </a:r>
            <a:r>
              <a:rPr lang="en-US" dirty="0"/>
              <a:t>, </a:t>
            </a:r>
            <a:r>
              <a:rPr lang="en-US" dirty="0" err="1"/>
              <a:t>verwarming</a:t>
            </a:r>
            <a:r>
              <a:rPr lang="en-US" dirty="0"/>
              <a:t>, </a:t>
            </a:r>
            <a:r>
              <a:rPr lang="en-US" dirty="0" err="1"/>
              <a:t>elektriciteit</a:t>
            </a:r>
            <a:r>
              <a:rPr lang="en-US" dirty="0"/>
              <a:t>, lift</a:t>
            </a:r>
          </a:p>
          <a:p>
            <a:pPr lvl="1"/>
            <a:r>
              <a:rPr lang="en-US" dirty="0" err="1"/>
              <a:t>receptie</a:t>
            </a:r>
            <a:r>
              <a:rPr lang="en-US" dirty="0"/>
              <a:t>, </a:t>
            </a:r>
            <a:r>
              <a:rPr lang="en-US" dirty="0" err="1"/>
              <a:t>beveiliging</a:t>
            </a:r>
            <a:r>
              <a:rPr lang="en-US" dirty="0"/>
              <a:t>, </a:t>
            </a:r>
            <a:r>
              <a:rPr lang="en-US" dirty="0" err="1"/>
              <a:t>schoonmaak</a:t>
            </a:r>
            <a:r>
              <a:rPr lang="en-US" dirty="0"/>
              <a:t>, catering, </a:t>
            </a:r>
            <a:r>
              <a:rPr lang="en-US" dirty="0" err="1"/>
              <a:t>parkeergarage</a:t>
            </a:r>
            <a:br>
              <a:rPr lang="en-US" dirty="0"/>
            </a:br>
            <a:endParaRPr lang="en-US" dirty="0"/>
          </a:p>
          <a:p>
            <a:r>
              <a:rPr lang="en-US" dirty="0"/>
              <a:t>Werk in </a:t>
            </a:r>
            <a:r>
              <a:rPr lang="en-US" dirty="0" err="1"/>
              <a:t>geïsoleerde</a:t>
            </a:r>
            <a:r>
              <a:rPr lang="en-US" dirty="0"/>
              <a:t> </a:t>
            </a:r>
            <a:r>
              <a:rPr lang="en-US" dirty="0" err="1"/>
              <a:t>compartimenten</a:t>
            </a:r>
            <a:endParaRPr lang="en-US" dirty="0"/>
          </a:p>
          <a:p>
            <a:pPr lvl="1"/>
            <a:r>
              <a:rPr lang="en-US" dirty="0"/>
              <a:t>“noisy </a:t>
            </a:r>
            <a:r>
              <a:rPr lang="en-US" dirty="0" err="1"/>
              <a:t>neighbours</a:t>
            </a:r>
            <a:r>
              <a:rPr lang="en-US" dirty="0"/>
              <a:t>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95415-BC05-048E-D00A-D1761F16A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18</a:t>
            </a:fld>
            <a:endParaRPr lang="nl-NL"/>
          </a:p>
        </p:txBody>
      </p:sp>
      <p:pic>
        <p:nvPicPr>
          <p:cNvPr id="4098" name="Picture 2" descr="Vm Server Visio Icon Clipart , Png Download - Virtual Servers Png,  Transparent Png - kindpng">
            <a:extLst>
              <a:ext uri="{FF2B5EF4-FFF2-40B4-BE49-F238E27FC236}">
                <a16:creationId xmlns:a16="http://schemas.microsoft.com/office/drawing/2014/main" id="{8C8137A1-7534-1171-56E1-F54B202BA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2004" y="3871909"/>
            <a:ext cx="2133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5731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DCED-1DD5-7D98-B864-F008B2543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Complicatie</a:t>
            </a:r>
            <a:r>
              <a:rPr lang="en-US" dirty="0"/>
              <a:t>: </a:t>
            </a:r>
            <a:r>
              <a:rPr lang="en-US" dirty="0" err="1"/>
              <a:t>Licenties</a:t>
            </a:r>
            <a:r>
              <a:rPr lang="en-US" dirty="0"/>
              <a:t> </a:t>
            </a:r>
            <a:r>
              <a:rPr lang="en-US" dirty="0" err="1"/>
              <a:t>gebaseerd</a:t>
            </a:r>
            <a:r>
              <a:rPr lang="en-US" dirty="0"/>
              <a:t> op CPUs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46226-290A-0E2F-A30B-D542D28C8D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Betaal</a:t>
            </a:r>
            <a:r>
              <a:rPr lang="en-US" dirty="0"/>
              <a:t> je </a:t>
            </a:r>
            <a:r>
              <a:rPr lang="en-US" dirty="0" err="1"/>
              <a:t>voor</a:t>
            </a:r>
            <a:r>
              <a:rPr lang="en-US" dirty="0"/>
              <a:t> de CPUs in de </a:t>
            </a:r>
            <a:r>
              <a:rPr lang="en-US" dirty="0" err="1"/>
              <a:t>fysieke</a:t>
            </a:r>
            <a:r>
              <a:rPr lang="en-US" dirty="0"/>
              <a:t> hardware van de </a:t>
            </a:r>
            <a:r>
              <a:rPr lang="en-US" dirty="0" err="1"/>
              <a:t>grote</a:t>
            </a:r>
            <a:r>
              <a:rPr lang="en-US" dirty="0"/>
              <a:t> box</a:t>
            </a:r>
          </a:p>
          <a:p>
            <a:pPr lvl="1"/>
            <a:r>
              <a:rPr lang="en-US" dirty="0"/>
              <a:t>of </a:t>
            </a:r>
            <a:r>
              <a:rPr lang="en-US" dirty="0" err="1"/>
              <a:t>voor</a:t>
            </a:r>
            <a:r>
              <a:rPr lang="en-US" dirty="0"/>
              <a:t> de </a:t>
            </a:r>
            <a:r>
              <a:rPr lang="en-US" dirty="0" err="1"/>
              <a:t>echt</a:t>
            </a:r>
            <a:r>
              <a:rPr lang="en-US" dirty="0"/>
              <a:t> </a:t>
            </a:r>
            <a:r>
              <a:rPr lang="en-US" dirty="0" err="1"/>
              <a:t>gebruikte</a:t>
            </a:r>
            <a:r>
              <a:rPr lang="en-US" dirty="0"/>
              <a:t> </a:t>
            </a:r>
            <a:r>
              <a:rPr lang="en-US" dirty="0" err="1"/>
              <a:t>virtuele</a:t>
            </a:r>
            <a:r>
              <a:rPr lang="en-US" dirty="0"/>
              <a:t> CPUs in de Virtual Machine?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C2B41-521F-DD54-0748-E610BBC0D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19</a:t>
            </a:fld>
            <a:endParaRPr lang="nl-NL"/>
          </a:p>
        </p:txBody>
      </p:sp>
      <p:pic>
        <p:nvPicPr>
          <p:cNvPr id="5" name="Picture 2" descr="Vm Server Visio Icon Clipart , Png Download - Virtual Servers Png,  Transparent Png - kindpng">
            <a:extLst>
              <a:ext uri="{FF2B5EF4-FFF2-40B4-BE49-F238E27FC236}">
                <a16:creationId xmlns:a16="http://schemas.microsoft.com/office/drawing/2014/main" id="{772D6937-3229-975B-EA91-5DA8532DD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906" y="2473036"/>
            <a:ext cx="3252698" cy="4065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03E440B-C889-38FA-E303-EB56961E80B0}"/>
              </a:ext>
            </a:extLst>
          </p:cNvPr>
          <p:cNvSpPr/>
          <p:nvPr/>
        </p:nvSpPr>
        <p:spPr>
          <a:xfrm>
            <a:off x="8198427" y="5299364"/>
            <a:ext cx="1132609" cy="592281"/>
          </a:xfrm>
          <a:prstGeom prst="wedgeRectCallout">
            <a:avLst>
              <a:gd name="adj1" fmla="val 81002"/>
              <a:gd name="adj2" fmla="val -376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 CPU cores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24D96927-DD92-8E75-FBB9-0717400DF293}"/>
              </a:ext>
            </a:extLst>
          </p:cNvPr>
          <p:cNvSpPr/>
          <p:nvPr/>
        </p:nvSpPr>
        <p:spPr>
          <a:xfrm>
            <a:off x="7429500" y="2573482"/>
            <a:ext cx="1572471" cy="592281"/>
          </a:xfrm>
          <a:prstGeom prst="wedgeRectCallout">
            <a:avLst>
              <a:gd name="adj1" fmla="val 72886"/>
              <a:gd name="adj2" fmla="val 5763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 (</a:t>
            </a:r>
            <a:r>
              <a:rPr lang="en-US" dirty="0" err="1"/>
              <a:t>virtuele</a:t>
            </a:r>
            <a:r>
              <a:rPr lang="en-US" dirty="0"/>
              <a:t>) CPU cores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22980A5-5DBF-9A1F-0440-860C2110ADBE}"/>
              </a:ext>
            </a:extLst>
          </p:cNvPr>
          <p:cNvSpPr/>
          <p:nvPr/>
        </p:nvSpPr>
        <p:spPr>
          <a:xfrm>
            <a:off x="8382021" y="1914661"/>
            <a:ext cx="1572470" cy="455699"/>
          </a:xfrm>
          <a:prstGeom prst="wedgeRoundRectCallout">
            <a:avLst>
              <a:gd name="adj1" fmla="val 21927"/>
              <a:gd name="adj2" fmla="val 208367"/>
              <a:gd name="adj3" fmla="val 16667"/>
            </a:avLst>
          </a:prstGeom>
          <a:solidFill>
            <a:schemeClr val="bg1">
              <a:lumMod val="8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Oracle-Logo - Infobip">
            <a:extLst>
              <a:ext uri="{FF2B5EF4-FFF2-40B4-BE49-F238E27FC236}">
                <a16:creationId xmlns:a16="http://schemas.microsoft.com/office/drawing/2014/main" id="{7A96C06D-E8F1-9BCD-3E9C-EFD4E49A13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583" y="1752600"/>
            <a:ext cx="1459346" cy="82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227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5211190"/>
            <a:ext cx="4359367" cy="976843"/>
          </a:xfrm>
        </p:spPr>
        <p:txBody>
          <a:bodyPr/>
          <a:lstStyle/>
          <a:p>
            <a:r>
              <a:rPr lang="en-GB" dirty="0"/>
              <a:t>Lucas Jellema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en-GB" dirty="0"/>
              <a:t>Title slide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7950E96-D0EC-491C-9343-19BE68D9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6" b="14886"/>
          <a:stretch>
            <a:fillRect/>
          </a:stretch>
        </p:blipFill>
        <p:spPr bwMode="auto">
          <a:xfrm>
            <a:off x="0" y="1099397"/>
            <a:ext cx="12192000" cy="463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7472" y="1854201"/>
            <a:ext cx="3444527" cy="4358217"/>
          </a:xfrm>
        </p:spPr>
        <p:txBody>
          <a:bodyPr/>
          <a:lstStyle/>
          <a:p>
            <a:r>
              <a:rPr lang="en-GB" sz="2400" dirty="0" err="1"/>
              <a:t>Virtualisatie</a:t>
            </a:r>
            <a:r>
              <a:rPr lang="en-GB" sz="2400" dirty="0"/>
              <a:t>, Containers, Kubernetes</a:t>
            </a:r>
            <a:br>
              <a:rPr lang="en-GB" sz="2400" dirty="0"/>
            </a:br>
            <a:br>
              <a:rPr lang="en-GB" sz="2400" dirty="0"/>
            </a:br>
            <a:br>
              <a:rPr lang="en-GB" sz="2400" dirty="0"/>
            </a:br>
            <a:br>
              <a:rPr lang="en-GB" sz="2400" dirty="0"/>
            </a:br>
            <a:endParaRPr lang="en-GB" sz="2400" dirty="0"/>
          </a:p>
          <a:p>
            <a:pPr lvl="1"/>
            <a:r>
              <a:rPr lang="en-GB" sz="1400" dirty="0" err="1"/>
              <a:t>TechTalks</a:t>
            </a:r>
            <a:r>
              <a:rPr lang="en-GB" sz="1400" dirty="0"/>
              <a:t> 101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3DC604-8AF1-4CCD-8968-BCC7139F8849}"/>
              </a:ext>
            </a:extLst>
          </p:cNvPr>
          <p:cNvSpPr txBox="1"/>
          <p:nvPr/>
        </p:nvSpPr>
        <p:spPr>
          <a:xfrm>
            <a:off x="140904" y="5794106"/>
            <a:ext cx="381194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Woensdag 2 november 2022</a:t>
            </a:r>
          </a:p>
          <a:p>
            <a:pPr>
              <a:defRPr/>
            </a:pPr>
            <a:r>
              <a:rPr lang="nl-NL" sz="1350" b="1" kern="1200" dirty="0">
                <a:ea typeface="+mn-ea"/>
                <a:cs typeface="+mn-cs"/>
              </a:rPr>
              <a:t>Conclusion Architecture Board - </a:t>
            </a:r>
            <a:r>
              <a:rPr kumimoji="0" lang="nl-NL" sz="135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909C888-0920-7318-BC9F-311680DFB1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" r="2" b="2"/>
          <a:stretch/>
        </p:blipFill>
        <p:spPr bwMode="auto">
          <a:xfrm>
            <a:off x="369455" y="1454070"/>
            <a:ext cx="2705869" cy="1963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9" name="Text Placeholder 1">
            <a:extLst>
              <a:ext uri="{FF2B5EF4-FFF2-40B4-BE49-F238E27FC236}">
                <a16:creationId xmlns:a16="http://schemas.microsoft.com/office/drawing/2014/main" id="{279FE82F-FCCD-D7F4-D6C0-C70DC8E69A3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9683" y="1591294"/>
            <a:ext cx="4522318" cy="5266706"/>
          </a:xfrm>
        </p:spPr>
        <p:txBody>
          <a:bodyPr/>
          <a:lstStyle/>
          <a:p>
            <a:endParaRPr lang="en-US"/>
          </a:p>
        </p:txBody>
      </p:sp>
      <p:pic>
        <p:nvPicPr>
          <p:cNvPr id="5124" name="Picture 4" descr="IT Operations Automation: Top 5 Benefits">
            <a:extLst>
              <a:ext uri="{FF2B5EF4-FFF2-40B4-BE49-F238E27FC236}">
                <a16:creationId xmlns:a16="http://schemas.microsoft.com/office/drawing/2014/main" id="{8D545948-6568-6B05-93D9-C08773CAA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55" r="29287"/>
          <a:stretch/>
        </p:blipFill>
        <p:spPr bwMode="auto">
          <a:xfrm>
            <a:off x="7663268" y="1085320"/>
            <a:ext cx="3567765" cy="512611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A5A53-96EB-8A19-E414-0937ACC0D8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67" y="1085320"/>
            <a:ext cx="6332106" cy="5126111"/>
          </a:xfrm>
        </p:spPr>
        <p:txBody>
          <a:bodyPr anchor="ctr">
            <a:normAutofit/>
          </a:bodyPr>
          <a:lstStyle/>
          <a:p>
            <a:r>
              <a:rPr lang="en-US" dirty="0"/>
              <a:t>Software Defined Hardware</a:t>
            </a:r>
          </a:p>
          <a:p>
            <a:endParaRPr lang="en-US" dirty="0"/>
          </a:p>
          <a:p>
            <a:r>
              <a:rPr lang="en-US" dirty="0" err="1"/>
              <a:t>Creëer</a:t>
            </a:r>
            <a:r>
              <a:rPr lang="en-US" dirty="0"/>
              <a:t> </a:t>
            </a:r>
            <a:r>
              <a:rPr lang="en-US" dirty="0" err="1"/>
              <a:t>omgevingen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scripts – </a:t>
            </a:r>
            <a:r>
              <a:rPr lang="en-US" dirty="0" err="1"/>
              <a:t>niet</a:t>
            </a:r>
            <a:r>
              <a:rPr lang="en-US" dirty="0"/>
              <a:t> met </a:t>
            </a:r>
            <a:r>
              <a:rPr lang="en-US" dirty="0" err="1"/>
              <a:t>kabeltjes</a:t>
            </a:r>
            <a:r>
              <a:rPr lang="en-US" dirty="0"/>
              <a:t>, disks/CDs, </a:t>
            </a:r>
            <a:r>
              <a:rPr lang="en-US" dirty="0" err="1"/>
              <a:t>handmatige</a:t>
            </a:r>
            <a:r>
              <a:rPr lang="en-US" dirty="0"/>
              <a:t> </a:t>
            </a:r>
            <a:r>
              <a:rPr lang="en-US" dirty="0" err="1"/>
              <a:t>acties</a:t>
            </a:r>
            <a:endParaRPr lang="en-US" dirty="0"/>
          </a:p>
          <a:p>
            <a:pPr lvl="1"/>
            <a:r>
              <a:rPr lang="en-US" dirty="0"/>
              <a:t>snel, zonder </a:t>
            </a:r>
            <a:r>
              <a:rPr lang="en-US" dirty="0" err="1"/>
              <a:t>fouten</a:t>
            </a:r>
            <a:r>
              <a:rPr lang="en-US" dirty="0"/>
              <a:t>, keer op keer; zonder </a:t>
            </a:r>
            <a:r>
              <a:rPr lang="en-US" dirty="0" err="1"/>
              <a:t>veel</a:t>
            </a:r>
            <a:r>
              <a:rPr lang="en-US" dirty="0"/>
              <a:t> kennis</a:t>
            </a:r>
          </a:p>
          <a:p>
            <a:pPr lvl="1"/>
            <a:endParaRPr lang="en-US" dirty="0"/>
          </a:p>
          <a:p>
            <a:r>
              <a:rPr lang="en-US" dirty="0"/>
              <a:t>VM Image – file die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volledige</a:t>
            </a:r>
            <a:r>
              <a:rPr lang="en-US" dirty="0"/>
              <a:t> VM </a:t>
            </a:r>
            <a:r>
              <a:rPr lang="en-US" dirty="0" err="1"/>
              <a:t>bevat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43E138-6D19-D2DC-886C-727580EC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 anchor="ctr">
            <a:noAutofit/>
          </a:bodyPr>
          <a:lstStyle/>
          <a:p>
            <a:r>
              <a:rPr lang="en-US" dirty="0" err="1"/>
              <a:t>Automatisering</a:t>
            </a:r>
            <a:endParaRPr lang="en-US" dirty="0"/>
          </a:p>
        </p:txBody>
      </p:sp>
      <p:sp>
        <p:nvSpPr>
          <p:cNvPr id="5131" name="Picture Placeholder 5">
            <a:extLst>
              <a:ext uri="{FF2B5EF4-FFF2-40B4-BE49-F238E27FC236}">
                <a16:creationId xmlns:a16="http://schemas.microsoft.com/office/drawing/2014/main" id="{20D8FFB7-C644-1977-88D1-4F647F88184C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0037764" y="454425"/>
            <a:ext cx="1195200" cy="231345"/>
          </a:xfrm>
        </p:spPr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D19D7D51-E78E-983A-8483-D1CAB3CD50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9675" y="6672000"/>
            <a:ext cx="192000" cy="14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684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FE7CC-5401-03BB-B2D8-C24833BD5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0981D-F410-C185-BF99-C6F855A66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Guest – de VM met </a:t>
            </a:r>
            <a:r>
              <a:rPr lang="en-US" dirty="0" err="1"/>
              <a:t>zijn</a:t>
            </a:r>
            <a:r>
              <a:rPr lang="en-US" dirty="0"/>
              <a:t> eigen operating system</a:t>
            </a:r>
          </a:p>
          <a:p>
            <a:r>
              <a:rPr lang="en-US" dirty="0"/>
              <a:t>Host – </a:t>
            </a:r>
            <a:r>
              <a:rPr lang="en-US" dirty="0" err="1"/>
              <a:t>fysieke</a:t>
            </a:r>
            <a:r>
              <a:rPr lang="en-US" dirty="0"/>
              <a:t> server </a:t>
            </a:r>
            <a:r>
              <a:rPr lang="en-US" dirty="0" err="1"/>
              <a:t>waarop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virtuele</a:t>
            </a:r>
            <a:r>
              <a:rPr lang="en-US" dirty="0"/>
              <a:t> server </a:t>
            </a:r>
            <a:r>
              <a:rPr lang="en-US" dirty="0" err="1"/>
              <a:t>draait</a:t>
            </a:r>
            <a:endParaRPr lang="en-US" dirty="0"/>
          </a:p>
          <a:p>
            <a:r>
              <a:rPr lang="en-US" dirty="0"/>
              <a:t>VM Image – file die de Guest </a:t>
            </a:r>
            <a:r>
              <a:rPr lang="en-US" dirty="0" err="1"/>
              <a:t>volledig</a:t>
            </a:r>
            <a:r>
              <a:rPr lang="en-US" dirty="0"/>
              <a:t> </a:t>
            </a:r>
            <a:r>
              <a:rPr lang="en-US" dirty="0" err="1"/>
              <a:t>bevat</a:t>
            </a:r>
            <a:endParaRPr lang="en-US" dirty="0"/>
          </a:p>
          <a:p>
            <a:r>
              <a:rPr lang="en-US" dirty="0"/>
              <a:t>Hypervisor – de </a:t>
            </a:r>
            <a:r>
              <a:rPr lang="en-US" dirty="0" err="1"/>
              <a:t>laag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hardware &amp; Host operating </a:t>
            </a:r>
            <a:r>
              <a:rPr lang="en-US" dirty="0" err="1"/>
              <a:t>systeem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 VMs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228C78-E6F0-BCCA-7E1C-39666EF52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21</a:t>
            </a:fld>
            <a:endParaRPr lang="nl-NL"/>
          </a:p>
        </p:txBody>
      </p:sp>
      <p:pic>
        <p:nvPicPr>
          <p:cNvPr id="5122" name="Picture 2" descr="Hypervisor architecture | Learning Hyper-V">
            <a:extLst>
              <a:ext uri="{FF2B5EF4-FFF2-40B4-BE49-F238E27FC236}">
                <a16:creationId xmlns:a16="http://schemas.microsoft.com/office/drawing/2014/main" id="{883EE4FE-4DA9-8772-5896-FD433670E5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745" y="3573375"/>
            <a:ext cx="238125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06AAB1FC-3835-A7EF-84CB-934685BAD8D8}"/>
              </a:ext>
            </a:extLst>
          </p:cNvPr>
          <p:cNvSpPr/>
          <p:nvPr/>
        </p:nvSpPr>
        <p:spPr>
          <a:xfrm>
            <a:off x="10629322" y="2545773"/>
            <a:ext cx="1205345" cy="509154"/>
          </a:xfrm>
          <a:prstGeom prst="wedgeRectCallout">
            <a:avLst>
              <a:gd name="adj1" fmla="val -28592"/>
              <a:gd name="adj2" fmla="val 172704"/>
            </a:avLst>
          </a:prstGeom>
          <a:solidFill>
            <a:srgbClr val="3E4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Guest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B8C8B214-A51C-97BC-D4D7-4E660C5F2A4B}"/>
              </a:ext>
            </a:extLst>
          </p:cNvPr>
          <p:cNvSpPr/>
          <p:nvPr/>
        </p:nvSpPr>
        <p:spPr>
          <a:xfrm>
            <a:off x="7444702" y="4776355"/>
            <a:ext cx="1205345" cy="509154"/>
          </a:xfrm>
          <a:prstGeom prst="wedgeRectCallout">
            <a:avLst>
              <a:gd name="adj1" fmla="val 64511"/>
              <a:gd name="adj2" fmla="val -10969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</a:t>
            </a:r>
          </a:p>
        </p:txBody>
      </p:sp>
      <p:pic>
        <p:nvPicPr>
          <p:cNvPr id="8" name="Graphic 7" descr="Document with solid fill">
            <a:extLst>
              <a:ext uri="{FF2B5EF4-FFF2-40B4-BE49-F238E27FC236}">
                <a16:creationId xmlns:a16="http://schemas.microsoft.com/office/drawing/2014/main" id="{D54E6FCB-CB64-BC98-EA72-25C136607B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90174" y="2800350"/>
            <a:ext cx="914400" cy="91440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0FCFEFA2-375E-4BE7-77C8-60646FE0747E}"/>
              </a:ext>
            </a:extLst>
          </p:cNvPr>
          <p:cNvSpPr/>
          <p:nvPr/>
        </p:nvSpPr>
        <p:spPr>
          <a:xfrm rot="1552675">
            <a:off x="8302577" y="3374865"/>
            <a:ext cx="694940" cy="37407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4F298458-62CA-3F16-A749-31E1EB6711CA}"/>
              </a:ext>
            </a:extLst>
          </p:cNvPr>
          <p:cNvSpPr/>
          <p:nvPr/>
        </p:nvSpPr>
        <p:spPr>
          <a:xfrm>
            <a:off x="7653113" y="1905834"/>
            <a:ext cx="1205345" cy="509154"/>
          </a:xfrm>
          <a:prstGeom prst="wedgeRectCallout">
            <a:avLst>
              <a:gd name="adj1" fmla="val -28592"/>
              <a:gd name="adj2" fmla="val 1727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B16C7C0-26C2-56FC-5D52-A1BF02458EEB}"/>
              </a:ext>
            </a:extLst>
          </p:cNvPr>
          <p:cNvSpPr/>
          <p:nvPr/>
        </p:nvSpPr>
        <p:spPr>
          <a:xfrm>
            <a:off x="8850746" y="4273125"/>
            <a:ext cx="2381250" cy="20148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5DAAB4-3068-8A3E-AB3F-793E7BEB8053}"/>
              </a:ext>
            </a:extLst>
          </p:cNvPr>
          <p:cNvSpPr/>
          <p:nvPr/>
        </p:nvSpPr>
        <p:spPr>
          <a:xfrm>
            <a:off x="8946573" y="4317103"/>
            <a:ext cx="2202872" cy="452902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2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9" grpId="0" animBg="1"/>
      <p:bldP spid="10" grpId="0" animBg="1"/>
      <p:bldP spid="11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AF227-33C0-402E-4BFE-164071DA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CLoud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1B185-9AE3-DD4D-C0CE-71B6B4392D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 </a:t>
            </a:r>
            <a:r>
              <a:rPr lang="en-US" dirty="0" err="1"/>
              <a:t>koop</a:t>
            </a:r>
            <a:r>
              <a:rPr lang="en-US" dirty="0"/>
              <a:t> je in de cloud </a:t>
            </a:r>
            <a:r>
              <a:rPr lang="en-US" dirty="0" err="1"/>
              <a:t>meestal</a:t>
            </a:r>
            <a:r>
              <a:rPr lang="en-US" dirty="0"/>
              <a:t> in de vorm van VMs</a:t>
            </a:r>
          </a:p>
          <a:p>
            <a:pPr lvl="1"/>
            <a:r>
              <a:rPr lang="en-US" dirty="0"/>
              <a:t>soms, </a:t>
            </a:r>
            <a:r>
              <a:rPr lang="en-US" dirty="0" err="1"/>
              <a:t>als</a:t>
            </a:r>
            <a:r>
              <a:rPr lang="en-US" dirty="0"/>
              <a:t> heel </a:t>
            </a:r>
            <a:r>
              <a:rPr lang="en-US" dirty="0" err="1"/>
              <a:t>bijzonder</a:t>
            </a:r>
            <a:r>
              <a:rPr lang="en-US" dirty="0"/>
              <a:t>: </a:t>
            </a:r>
            <a:r>
              <a:rPr lang="en-US" i="1" dirty="0"/>
              <a:t>bare metal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VMs van </a:t>
            </a:r>
            <a:r>
              <a:rPr lang="en-US" dirty="0" err="1"/>
              <a:t>kleiner</a:t>
            </a:r>
            <a:r>
              <a:rPr lang="en-US" dirty="0"/>
              <a:t> dan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kwart</a:t>
            </a:r>
            <a:r>
              <a:rPr lang="en-US" dirty="0"/>
              <a:t> laptop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tot VMs zo </a:t>
            </a:r>
            <a:r>
              <a:rPr lang="en-US" dirty="0" err="1"/>
              <a:t>groot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vele</a:t>
            </a:r>
            <a:r>
              <a:rPr lang="en-US" dirty="0"/>
              <a:t> </a:t>
            </a:r>
            <a:r>
              <a:rPr lang="en-US" dirty="0" err="1"/>
              <a:t>tientallen</a:t>
            </a:r>
            <a:r>
              <a:rPr lang="en-US" dirty="0"/>
              <a:t> heel </a:t>
            </a:r>
            <a:r>
              <a:rPr lang="en-US" dirty="0" err="1"/>
              <a:t>stevige</a:t>
            </a:r>
            <a:r>
              <a:rPr lang="en-US" dirty="0"/>
              <a:t> laptops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82C8BA-9082-33C4-4AAF-A1C64A870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22</a:t>
            </a:fld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D5DF4A-CB50-5F71-3220-843A27D2EE03}"/>
              </a:ext>
            </a:extLst>
          </p:cNvPr>
          <p:cNvSpPr/>
          <p:nvPr/>
        </p:nvSpPr>
        <p:spPr>
          <a:xfrm>
            <a:off x="4684615" y="3638550"/>
            <a:ext cx="35618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$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39976B8-2714-49D9-601C-6D0A0D21CA59}"/>
              </a:ext>
            </a:extLst>
          </p:cNvPr>
          <p:cNvSpPr/>
          <p:nvPr/>
        </p:nvSpPr>
        <p:spPr>
          <a:xfrm>
            <a:off x="6160599" y="3429000"/>
            <a:ext cx="1603324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$</a:t>
            </a:r>
          </a:p>
        </p:txBody>
      </p:sp>
    </p:spTree>
    <p:extLst>
      <p:ext uri="{BB962C8B-B14F-4D97-AF65-F5344CB8AC3E}">
        <p14:creationId xmlns:p14="http://schemas.microsoft.com/office/powerpoint/2010/main" val="2008904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C5370-1CED-61DC-E690-2A8C7EB56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Ruimte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verbetering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58F18-669B-CEBF-D7E1-A9142B6329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smaken</a:t>
            </a:r>
            <a:r>
              <a:rPr lang="en-US" dirty="0"/>
              <a:t> – </a:t>
            </a:r>
            <a:r>
              <a:rPr lang="en-US" dirty="0" err="1"/>
              <a:t>slecht</a:t>
            </a:r>
            <a:r>
              <a:rPr lang="en-US" dirty="0"/>
              <a:t> </a:t>
            </a:r>
            <a:r>
              <a:rPr lang="en-US" dirty="0" err="1"/>
              <a:t>uitwisselbaar</a:t>
            </a:r>
            <a:endParaRPr lang="en-US" dirty="0"/>
          </a:p>
          <a:p>
            <a:pPr lvl="1"/>
            <a:r>
              <a:rPr lang="en-US" dirty="0"/>
              <a:t>Parallels Workstation, Parallels Desktop for Mac, VirtualBox, Virtual Iron, Oracle VM, Virtual PC, Virtual Server, Windows Hyper-V, VMware, QEMU, </a:t>
            </a:r>
            <a:r>
              <a:rPr lang="en-US" dirty="0" err="1"/>
              <a:t>Adeos</a:t>
            </a:r>
            <a:r>
              <a:rPr lang="en-US" dirty="0"/>
              <a:t>, Mac-on-Linux, Win4BSD, Win4Lin Pro, and </a:t>
            </a:r>
            <a:r>
              <a:rPr lang="en-US" dirty="0" err="1"/>
              <a:t>Egenera</a:t>
            </a:r>
            <a:r>
              <a:rPr lang="en-US" dirty="0"/>
              <a:t> </a:t>
            </a:r>
            <a:r>
              <a:rPr lang="en-US" dirty="0" err="1"/>
              <a:t>vBlade</a:t>
            </a:r>
            <a:r>
              <a:rPr lang="en-US" dirty="0"/>
              <a:t> technology, KVM, Xen.</a:t>
            </a:r>
            <a:br>
              <a:rPr lang="en-US" dirty="0"/>
            </a:br>
            <a:endParaRPr lang="en-US" dirty="0"/>
          </a:p>
          <a:p>
            <a:r>
              <a:rPr lang="en-US" dirty="0"/>
              <a:t>Groot </a:t>
            </a:r>
            <a:r>
              <a:rPr lang="en-US" dirty="0" err="1"/>
              <a:t>en</a:t>
            </a:r>
            <a:r>
              <a:rPr lang="en-US" dirty="0"/>
              <a:t> Log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Gulzig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CD9FB-AFE7-D3F9-D78C-2A220713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658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0EA2F-1229-6760-A854-5965A6CE3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71E39-58D0-728F-3C21-26362E36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</a:t>
            </a:r>
            <a:r>
              <a:rPr lang="en-US" dirty="0" err="1"/>
              <a:t>geen</a:t>
            </a:r>
            <a:r>
              <a:rPr lang="en-US" dirty="0"/>
              <a:t> Operating System” – </a:t>
            </a:r>
            <a:r>
              <a:rPr lang="en-US" dirty="0" err="1"/>
              <a:t>lichter-gewicht</a:t>
            </a:r>
            <a:r>
              <a:rPr lang="en-US" dirty="0"/>
              <a:t>, </a:t>
            </a:r>
            <a:r>
              <a:rPr lang="en-US" dirty="0" err="1"/>
              <a:t>snellere</a:t>
            </a:r>
            <a:r>
              <a:rPr lang="en-US" dirty="0"/>
              <a:t> startup </a:t>
            </a:r>
            <a:r>
              <a:rPr lang="en-US" dirty="0" err="1"/>
              <a:t>en</a:t>
            </a:r>
            <a:r>
              <a:rPr lang="en-US" dirty="0"/>
              <a:t> minder </a:t>
            </a:r>
            <a:r>
              <a:rPr lang="en-US" dirty="0" err="1"/>
              <a:t>gulzig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dirty="0" err="1"/>
              <a:t>veel</a:t>
            </a:r>
            <a:r>
              <a:rPr lang="en-US" dirty="0"/>
              <a:t>) </a:t>
            </a:r>
            <a:r>
              <a:rPr lang="en-US" dirty="0" err="1"/>
              <a:t>meer</a:t>
            </a:r>
            <a:r>
              <a:rPr lang="en-US" dirty="0"/>
              <a:t> containers dan VMs op </a:t>
            </a:r>
            <a:r>
              <a:rPr lang="en-US" dirty="0" err="1"/>
              <a:t>dezelfde</a:t>
            </a:r>
            <a:r>
              <a:rPr lang="en-US" dirty="0"/>
              <a:t> hardware</a:t>
            </a:r>
          </a:p>
          <a:p>
            <a:pPr lvl="1"/>
            <a:r>
              <a:rPr lang="en-US" dirty="0"/>
              <a:t>iedere container </a:t>
            </a:r>
            <a:r>
              <a:rPr lang="en-US" dirty="0" err="1"/>
              <a:t>draait</a:t>
            </a:r>
            <a:r>
              <a:rPr lang="en-US" dirty="0"/>
              <a:t> Linux – op </a:t>
            </a:r>
            <a:r>
              <a:rPr lang="en-US" dirty="0" err="1"/>
              <a:t>een</a:t>
            </a:r>
            <a:r>
              <a:rPr lang="en-US" dirty="0"/>
              <a:t> Linux host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Gestandaardiseerd</a:t>
            </a:r>
            <a:r>
              <a:rPr lang="en-US" dirty="0"/>
              <a:t> – iedereen werkt op </a:t>
            </a:r>
            <a:r>
              <a:rPr lang="en-US" dirty="0" err="1"/>
              <a:t>dezelfde</a:t>
            </a:r>
            <a:r>
              <a:rPr lang="en-US" dirty="0"/>
              <a:t> manier met </a:t>
            </a:r>
            <a:r>
              <a:rPr lang="en-US" dirty="0" err="1"/>
              <a:t>dezelfde</a:t>
            </a:r>
            <a:r>
              <a:rPr lang="en-US" dirty="0"/>
              <a:t> technologie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betekenis</a:t>
            </a:r>
            <a:r>
              <a:rPr lang="en-US" dirty="0"/>
              <a:t> van Docker! (</a:t>
            </a:r>
            <a:r>
              <a:rPr lang="en-US" dirty="0" err="1"/>
              <a:t>sinds</a:t>
            </a:r>
            <a:r>
              <a:rPr lang="en-US" dirty="0"/>
              <a:t> 2013)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A39EC7-2FDE-0DF2-6F17-45FCB44DB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24</a:t>
            </a:fld>
            <a:endParaRPr lang="nl-NL"/>
          </a:p>
        </p:txBody>
      </p:sp>
      <p:pic>
        <p:nvPicPr>
          <p:cNvPr id="6146" name="Picture 2" descr="A Look At Docker &amp; Containers Technology - ESDS BLOG">
            <a:extLst>
              <a:ext uri="{FF2B5EF4-FFF2-40B4-BE49-F238E27FC236}">
                <a16:creationId xmlns:a16="http://schemas.microsoft.com/office/drawing/2014/main" id="{F4B69562-4AEE-17BD-8DC2-39B06C8A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6108" y="1248000"/>
            <a:ext cx="3348442" cy="260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419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Shipping Containers Dimensions - 3J Services Ltd">
            <a:extLst>
              <a:ext uri="{FF2B5EF4-FFF2-40B4-BE49-F238E27FC236}">
                <a16:creationId xmlns:a16="http://schemas.microsoft.com/office/drawing/2014/main" id="{EBCE7AF8-6E5C-3DE8-E1CC-2D81C79E70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1" b="9576"/>
          <a:stretch/>
        </p:blipFill>
        <p:spPr bwMode="auto">
          <a:xfrm>
            <a:off x="20" y="10"/>
            <a:ext cx="12191980" cy="66222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440872B-1E08-ABDB-A1FC-289A9F34CC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6622288"/>
            <a:ext cx="12192000" cy="235712"/>
          </a:xfrm>
        </p:spPr>
        <p:txBody>
          <a:bodyPr anchor="ctr">
            <a:normAutofit/>
          </a:bodyPr>
          <a:lstStyle/>
          <a:p>
            <a:r>
              <a:rPr lang="en-US" dirty="0"/>
              <a:t>The box</a:t>
            </a:r>
          </a:p>
        </p:txBody>
      </p:sp>
      <p:sp>
        <p:nvSpPr>
          <p:cNvPr id="12295" name="Picture Placeholder 4">
            <a:extLst>
              <a:ext uri="{FF2B5EF4-FFF2-40B4-BE49-F238E27FC236}">
                <a16:creationId xmlns:a16="http://schemas.microsoft.com/office/drawing/2014/main" id="{C5C722E2-F84E-D2B3-44ED-7F124349019C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0037764" y="454425"/>
            <a:ext cx="1195200" cy="231345"/>
          </a:xfrm>
        </p:spPr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60775EFB-5A7B-D5A2-908D-2FA0F6B9F47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9675" y="6672000"/>
            <a:ext cx="192000" cy="14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861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B38B-C305-82A6-F7D6-6B7E8B78B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Build, Ship,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97B76-1291-B8E2-C827-85C90402DE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05" y="1248000"/>
            <a:ext cx="8831999" cy="3304950"/>
          </a:xfrm>
        </p:spPr>
        <p:txBody>
          <a:bodyPr/>
          <a:lstStyle/>
          <a:p>
            <a:r>
              <a:rPr lang="en-US" b="1" dirty="0" err="1"/>
              <a:t>Gestandaardiseerde</a:t>
            </a:r>
            <a:r>
              <a:rPr lang="en-US" b="1" dirty="0"/>
              <a:t> </a:t>
            </a:r>
            <a:r>
              <a:rPr lang="en-US" b="1" dirty="0" err="1"/>
              <a:t>aanpak</a:t>
            </a:r>
            <a:r>
              <a:rPr lang="en-US" dirty="0"/>
              <a:t> om “software &amp; </a:t>
            </a:r>
            <a:r>
              <a:rPr lang="en-US" dirty="0" err="1"/>
              <a:t>inrichting</a:t>
            </a:r>
            <a:r>
              <a:rPr lang="en-US" dirty="0"/>
              <a:t>”</a:t>
            </a:r>
          </a:p>
          <a:p>
            <a:pPr lvl="1"/>
            <a:r>
              <a:rPr lang="en-US" dirty="0"/>
              <a:t>te </a:t>
            </a:r>
            <a:r>
              <a:rPr lang="en-US" dirty="0" err="1"/>
              <a:t>prepareren</a:t>
            </a:r>
            <a:endParaRPr lang="en-US" dirty="0"/>
          </a:p>
          <a:p>
            <a:pPr lvl="1"/>
            <a:r>
              <a:rPr lang="en-US" dirty="0"/>
              <a:t>te </a:t>
            </a:r>
            <a:r>
              <a:rPr lang="en-US" dirty="0" err="1"/>
              <a:t>verpakken</a:t>
            </a:r>
            <a:r>
              <a:rPr lang="en-US" dirty="0"/>
              <a:t>, </a:t>
            </a:r>
            <a:r>
              <a:rPr lang="en-US" dirty="0" err="1"/>
              <a:t>publiceren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te </a:t>
            </a:r>
            <a:r>
              <a:rPr lang="en-US" dirty="0" err="1"/>
              <a:t>wisselen</a:t>
            </a:r>
            <a:endParaRPr lang="en-US" dirty="0"/>
          </a:p>
          <a:p>
            <a:pPr lvl="1"/>
            <a:r>
              <a:rPr lang="en-US" dirty="0"/>
              <a:t>“</a:t>
            </a:r>
            <a:r>
              <a:rPr lang="en-US" dirty="0" err="1"/>
              <a:t>aan</a:t>
            </a:r>
            <a:r>
              <a:rPr lang="en-US" dirty="0"/>
              <a:t> te </a:t>
            </a:r>
            <a:r>
              <a:rPr lang="en-US" dirty="0" err="1"/>
              <a:t>sluiten</a:t>
            </a:r>
            <a:r>
              <a:rPr lang="en-US" dirty="0"/>
              <a:t>” </a:t>
            </a:r>
            <a:r>
              <a:rPr lang="en-US" dirty="0" err="1"/>
              <a:t>en</a:t>
            </a:r>
            <a:r>
              <a:rPr lang="en-US" dirty="0"/>
              <a:t> te </a:t>
            </a:r>
            <a:r>
              <a:rPr lang="en-US" dirty="0" err="1"/>
              <a:t>starten</a:t>
            </a:r>
            <a:endParaRPr lang="en-US" dirty="0"/>
          </a:p>
          <a:p>
            <a:pPr lvl="1"/>
            <a:r>
              <a:rPr lang="en-US" dirty="0"/>
              <a:t>te </a:t>
            </a:r>
            <a:r>
              <a:rPr lang="en-US" dirty="0" err="1"/>
              <a:t>beheren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D12F7D-26A4-473C-2E1D-31FA9BA04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26</a:t>
            </a:fld>
            <a:endParaRPr lang="nl-NL"/>
          </a:p>
        </p:txBody>
      </p:sp>
      <p:pic>
        <p:nvPicPr>
          <p:cNvPr id="7170" name="Picture 2" descr="What is Docker Container: An Introductory Guide for Beginners">
            <a:extLst>
              <a:ext uri="{FF2B5EF4-FFF2-40B4-BE49-F238E27FC236}">
                <a16:creationId xmlns:a16="http://schemas.microsoft.com/office/drawing/2014/main" id="{8541E73F-F9DA-E47E-5590-69B846B83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325" y="3833206"/>
            <a:ext cx="6991350" cy="241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51573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B0F9-B6A5-73ED-C328-4EA7951C3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8831999" cy="233964"/>
          </a:xfrm>
        </p:spPr>
        <p:txBody>
          <a:bodyPr/>
          <a:lstStyle/>
          <a:p>
            <a:r>
              <a:rPr lang="en-US" dirty="0" err="1"/>
              <a:t>Fout</a:t>
            </a:r>
            <a:r>
              <a:rPr lang="en-US" dirty="0"/>
              <a:t>, </a:t>
            </a:r>
            <a:r>
              <a:rPr lang="en-US" dirty="0" err="1"/>
              <a:t>Fout</a:t>
            </a:r>
            <a:r>
              <a:rPr lang="en-US" dirty="0"/>
              <a:t>, </a:t>
            </a:r>
            <a:r>
              <a:rPr lang="en-US" dirty="0" err="1"/>
              <a:t>Fout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65083-880B-AFF6-B4EB-5E363196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</a:t>
            </a:r>
            <a:r>
              <a:rPr lang="en-US" dirty="0" err="1"/>
              <a:t>en</a:t>
            </a:r>
            <a:r>
              <a:rPr lang="en-US" dirty="0"/>
              <a:t> Container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071FC-0FCE-51FB-A99E-68FFF239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9854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0B0F9-B6A5-73ED-C328-4EA7951C3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9174602" cy="233964"/>
          </a:xfrm>
        </p:spPr>
        <p:txBody>
          <a:bodyPr/>
          <a:lstStyle/>
          <a:p>
            <a:r>
              <a:rPr lang="en-US" dirty="0"/>
              <a:t>Hoe zit het met containers </a:t>
            </a:r>
            <a:r>
              <a:rPr lang="en-US" dirty="0" err="1"/>
              <a:t>en</a:t>
            </a:r>
            <a:r>
              <a:rPr lang="en-US" dirty="0"/>
              <a:t> container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65083-880B-AFF6-B4EB-5E36319676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</a:t>
            </a:r>
            <a:r>
              <a:rPr lang="en-US" dirty="0" err="1"/>
              <a:t>en</a:t>
            </a:r>
            <a:r>
              <a:rPr lang="en-US" dirty="0"/>
              <a:t> Container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E071FC-0FCE-51FB-A99E-68FFF2399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28</a:t>
            </a:fld>
            <a:endParaRPr lang="nl-NL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73032668-5621-B1DA-08CC-81A75659F86B}"/>
              </a:ext>
            </a:extLst>
          </p:cNvPr>
          <p:cNvSpPr/>
          <p:nvPr/>
        </p:nvSpPr>
        <p:spPr>
          <a:xfrm>
            <a:off x="6867525" y="2291625"/>
            <a:ext cx="4659750" cy="2952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A Look At Docker &amp; Containers Technology - ESDS BLOG">
            <a:extLst>
              <a:ext uri="{FF2B5EF4-FFF2-40B4-BE49-F238E27FC236}">
                <a16:creationId xmlns:a16="http://schemas.microsoft.com/office/drawing/2014/main" id="{D9969603-DB01-FF58-1336-3598A73A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004" y="1317236"/>
            <a:ext cx="171401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A Look At Docker &amp; Containers Technology - ESDS BLOG">
            <a:extLst>
              <a:ext uri="{FF2B5EF4-FFF2-40B4-BE49-F238E27FC236}">
                <a16:creationId xmlns:a16="http://schemas.microsoft.com/office/drawing/2014/main" id="{70828B88-BF53-E05A-3FE9-9D07604F6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421" y="2543109"/>
            <a:ext cx="881082" cy="68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A Look At Docker &amp; Containers Technology - ESDS BLOG">
            <a:extLst>
              <a:ext uri="{FF2B5EF4-FFF2-40B4-BE49-F238E27FC236}">
                <a16:creationId xmlns:a16="http://schemas.microsoft.com/office/drawing/2014/main" id="{BFE3FA79-56E5-CEB2-6470-9FC5B6238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9233" y="3137241"/>
            <a:ext cx="1250655" cy="97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 Look At Docker &amp; Containers Technology - ESDS BLOG">
            <a:extLst>
              <a:ext uri="{FF2B5EF4-FFF2-40B4-BE49-F238E27FC236}">
                <a16:creationId xmlns:a16="http://schemas.microsoft.com/office/drawing/2014/main" id="{B78C8BFE-DAE1-52DA-87C9-26BBA92E6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848" y="4110251"/>
            <a:ext cx="1250655" cy="97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F789D5E0-F5BB-8420-2A6A-AD9D36950168}"/>
              </a:ext>
            </a:extLst>
          </p:cNvPr>
          <p:cNvSpPr/>
          <p:nvPr/>
        </p:nvSpPr>
        <p:spPr>
          <a:xfrm>
            <a:off x="6391275" y="1472157"/>
            <a:ext cx="3009900" cy="1671093"/>
          </a:xfrm>
          <a:custGeom>
            <a:avLst/>
            <a:gdLst>
              <a:gd name="connsiteX0" fmla="*/ 0 w 3009900"/>
              <a:gd name="connsiteY0" fmla="*/ 489993 h 1671093"/>
              <a:gd name="connsiteX1" fmla="*/ 2171700 w 3009900"/>
              <a:gd name="connsiteY1" fmla="*/ 61368 h 1671093"/>
              <a:gd name="connsiteX2" fmla="*/ 3009900 w 3009900"/>
              <a:gd name="connsiteY2" fmla="*/ 1671093 h 1671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09900" h="1671093" extrusionOk="0">
                <a:moveTo>
                  <a:pt x="0" y="489993"/>
                </a:moveTo>
                <a:cubicBezTo>
                  <a:pt x="691918" y="165743"/>
                  <a:pt x="1591336" y="-84011"/>
                  <a:pt x="2171700" y="61368"/>
                </a:cubicBezTo>
                <a:cubicBezTo>
                  <a:pt x="2651749" y="175572"/>
                  <a:pt x="2876306" y="868671"/>
                  <a:pt x="3009900" y="1671093"/>
                </a:cubicBezTo>
              </a:path>
            </a:pathLst>
          </a:custGeom>
          <a:noFill/>
          <a:ln>
            <a:prstDash val="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3009900"/>
                      <a:gd name="connsiteY0" fmla="*/ 489993 h 1671093"/>
                      <a:gd name="connsiteX1" fmla="*/ 2171700 w 3009900"/>
                      <a:gd name="connsiteY1" fmla="*/ 61368 h 1671093"/>
                      <a:gd name="connsiteX2" fmla="*/ 3009900 w 3009900"/>
                      <a:gd name="connsiteY2" fmla="*/ 1671093 h 16710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3009900" h="1671093">
                        <a:moveTo>
                          <a:pt x="0" y="489993"/>
                        </a:moveTo>
                        <a:cubicBezTo>
                          <a:pt x="835025" y="177255"/>
                          <a:pt x="1670050" y="-135482"/>
                          <a:pt x="2171700" y="61368"/>
                        </a:cubicBezTo>
                        <a:cubicBezTo>
                          <a:pt x="2673350" y="258218"/>
                          <a:pt x="2841625" y="964655"/>
                          <a:pt x="3009900" y="1671093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F8471F1-884C-1D26-2C8C-E55E07B25B70}"/>
              </a:ext>
            </a:extLst>
          </p:cNvPr>
          <p:cNvSpPr/>
          <p:nvPr/>
        </p:nvSpPr>
        <p:spPr>
          <a:xfrm>
            <a:off x="6391275" y="2076450"/>
            <a:ext cx="4247144" cy="2049364"/>
          </a:xfrm>
          <a:custGeom>
            <a:avLst/>
            <a:gdLst>
              <a:gd name="connsiteX0" fmla="*/ 0 w 4247144"/>
              <a:gd name="connsiteY0" fmla="*/ 0 h 2049364"/>
              <a:gd name="connsiteX1" fmla="*/ 4000500 w 4247144"/>
              <a:gd name="connsiteY1" fmla="*/ 1743075 h 2049364"/>
              <a:gd name="connsiteX2" fmla="*/ 3476625 w 4247144"/>
              <a:gd name="connsiteY2" fmla="*/ 2038350 h 2049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47144" h="2049364">
                <a:moveTo>
                  <a:pt x="0" y="0"/>
                </a:moveTo>
                <a:cubicBezTo>
                  <a:pt x="1710531" y="701675"/>
                  <a:pt x="3421063" y="1403350"/>
                  <a:pt x="4000500" y="1743075"/>
                </a:cubicBezTo>
                <a:cubicBezTo>
                  <a:pt x="4579937" y="2082800"/>
                  <a:pt x="4028281" y="2060575"/>
                  <a:pt x="3476625" y="2038350"/>
                </a:cubicBezTo>
              </a:path>
            </a:pathLst>
          </a:custGeom>
          <a:noFill/>
          <a:ln>
            <a:prstDash val="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232843772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6" name="Picture 2" descr="จริงๆ แล้ว Docker ทำอะไรได้มากกว่า run container มาหาคำตอบกัน — Part 1">
            <a:extLst>
              <a:ext uri="{FF2B5EF4-FFF2-40B4-BE49-F238E27FC236}">
                <a16:creationId xmlns:a16="http://schemas.microsoft.com/office/drawing/2014/main" id="{D7B6F5F8-33C9-B729-2B75-03B510A604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 r="29851" b="66294"/>
          <a:stretch/>
        </p:blipFill>
        <p:spPr bwMode="auto">
          <a:xfrm>
            <a:off x="7028760" y="3114675"/>
            <a:ext cx="3630880" cy="19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EB74589F-80C5-9AC4-01BE-297C53CB94AB}"/>
              </a:ext>
            </a:extLst>
          </p:cNvPr>
          <p:cNvSpPr/>
          <p:nvPr/>
        </p:nvSpPr>
        <p:spPr>
          <a:xfrm>
            <a:off x="5429250" y="4730108"/>
            <a:ext cx="4581525" cy="1568682"/>
          </a:xfrm>
          <a:custGeom>
            <a:avLst/>
            <a:gdLst>
              <a:gd name="connsiteX0" fmla="*/ 19574 w 4581525"/>
              <a:gd name="connsiteY0" fmla="*/ 0 h 1568682"/>
              <a:gd name="connsiteX1" fmla="*/ 561904 w 4581525"/>
              <a:gd name="connsiteY1" fmla="*/ 1223506 h 1568682"/>
              <a:gd name="connsiteX2" fmla="*/ 3752079 w 4581525"/>
              <a:gd name="connsiteY2" fmla="*/ 1503460 h 1568682"/>
              <a:gd name="connsiteX3" fmla="*/ 4581525 w 4581525"/>
              <a:gd name="connsiteY3" fmla="*/ 176267 h 1568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81525" h="1568682" extrusionOk="0">
                <a:moveTo>
                  <a:pt x="19574" y="0"/>
                </a:moveTo>
                <a:cubicBezTo>
                  <a:pt x="94248" y="418286"/>
                  <a:pt x="-93365" y="913342"/>
                  <a:pt x="561904" y="1223506"/>
                </a:cubicBezTo>
                <a:cubicBezTo>
                  <a:pt x="1229528" y="1352319"/>
                  <a:pt x="3003200" y="1525894"/>
                  <a:pt x="3752079" y="1503460"/>
                </a:cubicBezTo>
                <a:cubicBezTo>
                  <a:pt x="4408692" y="1288255"/>
                  <a:pt x="4664475" y="764910"/>
                  <a:pt x="4581525" y="176267"/>
                </a:cubicBezTo>
              </a:path>
            </a:pathLst>
          </a:custGeom>
          <a:noFill/>
          <a:ln>
            <a:prstDash val="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3429962721">
                  <a:custGeom>
                    <a:avLst/>
                    <a:gdLst>
                      <a:gd name="connsiteX0" fmla="*/ 17533 w 4103758"/>
                      <a:gd name="connsiteY0" fmla="*/ 0 h 1441039"/>
                      <a:gd name="connsiteX1" fmla="*/ 503308 w 4103758"/>
                      <a:gd name="connsiteY1" fmla="*/ 1123950 h 1441039"/>
                      <a:gd name="connsiteX2" fmla="*/ 3360808 w 4103758"/>
                      <a:gd name="connsiteY2" fmla="*/ 1381125 h 1441039"/>
                      <a:gd name="connsiteX3" fmla="*/ 4103758 w 4103758"/>
                      <a:gd name="connsiteY3" fmla="*/ 161925 h 144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03758" h="1441039">
                        <a:moveTo>
                          <a:pt x="17533" y="0"/>
                        </a:moveTo>
                        <a:cubicBezTo>
                          <a:pt x="-18186" y="446881"/>
                          <a:pt x="-53904" y="893763"/>
                          <a:pt x="503308" y="1123950"/>
                        </a:cubicBezTo>
                        <a:cubicBezTo>
                          <a:pt x="1060520" y="1354137"/>
                          <a:pt x="2760733" y="1541463"/>
                          <a:pt x="3360808" y="1381125"/>
                        </a:cubicBezTo>
                        <a:cubicBezTo>
                          <a:pt x="3960883" y="1220788"/>
                          <a:pt x="4032320" y="691356"/>
                          <a:pt x="4103758" y="16192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A773BFD-D59F-296F-A581-43DAB86391BE}"/>
              </a:ext>
            </a:extLst>
          </p:cNvPr>
          <p:cNvSpPr/>
          <p:nvPr/>
        </p:nvSpPr>
        <p:spPr>
          <a:xfrm>
            <a:off x="5638800" y="4815449"/>
            <a:ext cx="3838575" cy="1105799"/>
          </a:xfrm>
          <a:custGeom>
            <a:avLst/>
            <a:gdLst>
              <a:gd name="connsiteX0" fmla="*/ 16400 w 3838575"/>
              <a:gd name="connsiteY0" fmla="*/ 0 h 1105799"/>
              <a:gd name="connsiteX1" fmla="*/ 470784 w 3838575"/>
              <a:gd name="connsiteY1" fmla="*/ 862476 h 1105799"/>
              <a:gd name="connsiteX2" fmla="*/ 3143634 w 3838575"/>
              <a:gd name="connsiteY2" fmla="*/ 1059823 h 1105799"/>
              <a:gd name="connsiteX3" fmla="*/ 3838575 w 3838575"/>
              <a:gd name="connsiteY3" fmla="*/ 124255 h 1105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8575" h="1105799" extrusionOk="0">
                <a:moveTo>
                  <a:pt x="16400" y="0"/>
                </a:moveTo>
                <a:cubicBezTo>
                  <a:pt x="23886" y="413406"/>
                  <a:pt x="-14998" y="718080"/>
                  <a:pt x="470784" y="862476"/>
                </a:cubicBezTo>
                <a:cubicBezTo>
                  <a:pt x="1016188" y="1098606"/>
                  <a:pt x="2548451" y="1206658"/>
                  <a:pt x="3143634" y="1059823"/>
                </a:cubicBezTo>
                <a:cubicBezTo>
                  <a:pt x="3690457" y="931374"/>
                  <a:pt x="3854548" y="587664"/>
                  <a:pt x="3838575" y="124255"/>
                </a:cubicBezTo>
              </a:path>
            </a:pathLst>
          </a:custGeom>
          <a:noFill/>
          <a:ln>
            <a:prstDash val="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92182238">
                  <a:custGeom>
                    <a:avLst/>
                    <a:gdLst>
                      <a:gd name="connsiteX0" fmla="*/ 17533 w 4103758"/>
                      <a:gd name="connsiteY0" fmla="*/ 0 h 1441039"/>
                      <a:gd name="connsiteX1" fmla="*/ 503308 w 4103758"/>
                      <a:gd name="connsiteY1" fmla="*/ 1123950 h 1441039"/>
                      <a:gd name="connsiteX2" fmla="*/ 3360808 w 4103758"/>
                      <a:gd name="connsiteY2" fmla="*/ 1381125 h 1441039"/>
                      <a:gd name="connsiteX3" fmla="*/ 4103758 w 4103758"/>
                      <a:gd name="connsiteY3" fmla="*/ 161925 h 144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03758" h="1441039">
                        <a:moveTo>
                          <a:pt x="17533" y="0"/>
                        </a:moveTo>
                        <a:cubicBezTo>
                          <a:pt x="-18186" y="446881"/>
                          <a:pt x="-53904" y="893763"/>
                          <a:pt x="503308" y="1123950"/>
                        </a:cubicBezTo>
                        <a:cubicBezTo>
                          <a:pt x="1060520" y="1354137"/>
                          <a:pt x="2760733" y="1541463"/>
                          <a:pt x="3360808" y="1381125"/>
                        </a:cubicBezTo>
                        <a:cubicBezTo>
                          <a:pt x="3960883" y="1220788"/>
                          <a:pt x="4032320" y="691356"/>
                          <a:pt x="4103758" y="16192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C376EFF-6D2F-7DC7-0F13-9F9B967CA43B}"/>
              </a:ext>
            </a:extLst>
          </p:cNvPr>
          <p:cNvSpPr/>
          <p:nvPr/>
        </p:nvSpPr>
        <p:spPr>
          <a:xfrm>
            <a:off x="5791200" y="4830523"/>
            <a:ext cx="3114675" cy="880511"/>
          </a:xfrm>
          <a:custGeom>
            <a:avLst/>
            <a:gdLst>
              <a:gd name="connsiteX0" fmla="*/ 13307 w 3114675"/>
              <a:gd name="connsiteY0" fmla="*/ 0 h 880511"/>
              <a:gd name="connsiteX1" fmla="*/ 382001 w 3114675"/>
              <a:gd name="connsiteY1" fmla="*/ 686761 h 880511"/>
              <a:gd name="connsiteX2" fmla="*/ 2550789 w 3114675"/>
              <a:gd name="connsiteY2" fmla="*/ 843902 h 880511"/>
              <a:gd name="connsiteX3" fmla="*/ 3114675 w 3114675"/>
              <a:gd name="connsiteY3" fmla="*/ 98940 h 880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4675" h="880511" extrusionOk="0">
                <a:moveTo>
                  <a:pt x="13307" y="0"/>
                </a:moveTo>
                <a:cubicBezTo>
                  <a:pt x="23974" y="338164"/>
                  <a:pt x="8990" y="591530"/>
                  <a:pt x="382001" y="686761"/>
                </a:cubicBezTo>
                <a:cubicBezTo>
                  <a:pt x="817215" y="857653"/>
                  <a:pt x="2057176" y="968679"/>
                  <a:pt x="2550789" y="843902"/>
                </a:cubicBezTo>
                <a:cubicBezTo>
                  <a:pt x="2942986" y="722284"/>
                  <a:pt x="3092756" y="444730"/>
                  <a:pt x="3114675" y="98940"/>
                </a:cubicBezTo>
              </a:path>
            </a:pathLst>
          </a:custGeom>
          <a:noFill/>
          <a:ln>
            <a:prstDash val="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92182238">
                  <a:custGeom>
                    <a:avLst/>
                    <a:gdLst>
                      <a:gd name="connsiteX0" fmla="*/ 17533 w 4103758"/>
                      <a:gd name="connsiteY0" fmla="*/ 0 h 1441039"/>
                      <a:gd name="connsiteX1" fmla="*/ 503308 w 4103758"/>
                      <a:gd name="connsiteY1" fmla="*/ 1123950 h 1441039"/>
                      <a:gd name="connsiteX2" fmla="*/ 3360808 w 4103758"/>
                      <a:gd name="connsiteY2" fmla="*/ 1381125 h 1441039"/>
                      <a:gd name="connsiteX3" fmla="*/ 4103758 w 4103758"/>
                      <a:gd name="connsiteY3" fmla="*/ 161925 h 144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03758" h="1441039">
                        <a:moveTo>
                          <a:pt x="17533" y="0"/>
                        </a:moveTo>
                        <a:cubicBezTo>
                          <a:pt x="-18186" y="446881"/>
                          <a:pt x="-53904" y="893763"/>
                          <a:pt x="503308" y="1123950"/>
                        </a:cubicBezTo>
                        <a:cubicBezTo>
                          <a:pt x="1060520" y="1354137"/>
                          <a:pt x="2760733" y="1541463"/>
                          <a:pt x="3360808" y="1381125"/>
                        </a:cubicBezTo>
                        <a:cubicBezTo>
                          <a:pt x="3960883" y="1220788"/>
                          <a:pt x="4032320" y="691356"/>
                          <a:pt x="4103758" y="16192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3F64350-958C-7B6D-E9D5-F5381DF9A78B}"/>
              </a:ext>
            </a:extLst>
          </p:cNvPr>
          <p:cNvSpPr/>
          <p:nvPr/>
        </p:nvSpPr>
        <p:spPr>
          <a:xfrm>
            <a:off x="5999888" y="4830523"/>
            <a:ext cx="2163037" cy="629027"/>
          </a:xfrm>
          <a:custGeom>
            <a:avLst/>
            <a:gdLst>
              <a:gd name="connsiteX0" fmla="*/ 9241 w 2163037"/>
              <a:gd name="connsiteY0" fmla="*/ 0 h 629027"/>
              <a:gd name="connsiteX1" fmla="*/ 265287 w 2163037"/>
              <a:gd name="connsiteY1" fmla="*/ 490614 h 629027"/>
              <a:gd name="connsiteX2" fmla="*/ 1771437 w 2163037"/>
              <a:gd name="connsiteY2" fmla="*/ 602873 h 629027"/>
              <a:gd name="connsiteX3" fmla="*/ 2163037 w 2163037"/>
              <a:gd name="connsiteY3" fmla="*/ 70681 h 629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63037" h="629027" extrusionOk="0">
                <a:moveTo>
                  <a:pt x="9241" y="0"/>
                </a:moveTo>
                <a:cubicBezTo>
                  <a:pt x="979" y="213276"/>
                  <a:pt x="-13608" y="403610"/>
                  <a:pt x="265287" y="490614"/>
                </a:cubicBezTo>
                <a:cubicBezTo>
                  <a:pt x="587799" y="661929"/>
                  <a:pt x="1435531" y="686640"/>
                  <a:pt x="1771437" y="602873"/>
                </a:cubicBezTo>
                <a:cubicBezTo>
                  <a:pt x="2058217" y="521851"/>
                  <a:pt x="2169930" y="332530"/>
                  <a:pt x="2163037" y="70681"/>
                </a:cubicBezTo>
              </a:path>
            </a:pathLst>
          </a:custGeom>
          <a:noFill/>
          <a:ln>
            <a:prstDash val="dash"/>
            <a:headEnd type="arrow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492182238">
                  <a:custGeom>
                    <a:avLst/>
                    <a:gdLst>
                      <a:gd name="connsiteX0" fmla="*/ 17533 w 4103758"/>
                      <a:gd name="connsiteY0" fmla="*/ 0 h 1441039"/>
                      <a:gd name="connsiteX1" fmla="*/ 503308 w 4103758"/>
                      <a:gd name="connsiteY1" fmla="*/ 1123950 h 1441039"/>
                      <a:gd name="connsiteX2" fmla="*/ 3360808 w 4103758"/>
                      <a:gd name="connsiteY2" fmla="*/ 1381125 h 1441039"/>
                      <a:gd name="connsiteX3" fmla="*/ 4103758 w 4103758"/>
                      <a:gd name="connsiteY3" fmla="*/ 161925 h 144103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03758" h="1441039">
                        <a:moveTo>
                          <a:pt x="17533" y="0"/>
                        </a:moveTo>
                        <a:cubicBezTo>
                          <a:pt x="-18186" y="446881"/>
                          <a:pt x="-53904" y="893763"/>
                          <a:pt x="503308" y="1123950"/>
                        </a:cubicBezTo>
                        <a:cubicBezTo>
                          <a:pt x="1060520" y="1354137"/>
                          <a:pt x="2760733" y="1541463"/>
                          <a:pt x="3360808" y="1381125"/>
                        </a:cubicBezTo>
                        <a:cubicBezTo>
                          <a:pt x="3960883" y="1220788"/>
                          <a:pt x="4032320" y="691356"/>
                          <a:pt x="4103758" y="16192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A3E509B-E087-08A5-C368-D765C71C2C63}"/>
              </a:ext>
            </a:extLst>
          </p:cNvPr>
          <p:cNvSpPr/>
          <p:nvPr/>
        </p:nvSpPr>
        <p:spPr>
          <a:xfrm>
            <a:off x="6267450" y="2789698"/>
            <a:ext cx="2571750" cy="972677"/>
          </a:xfrm>
          <a:custGeom>
            <a:avLst/>
            <a:gdLst>
              <a:gd name="connsiteX0" fmla="*/ 2571750 w 2571750"/>
              <a:gd name="connsiteY0" fmla="*/ 972677 h 972677"/>
              <a:gd name="connsiteX1" fmla="*/ 1438275 w 2571750"/>
              <a:gd name="connsiteY1" fmla="*/ 77327 h 972677"/>
              <a:gd name="connsiteX2" fmla="*/ 0 w 2571750"/>
              <a:gd name="connsiteY2" fmla="*/ 105902 h 972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71750" h="972677">
                <a:moveTo>
                  <a:pt x="2571750" y="972677"/>
                </a:moveTo>
                <a:cubicBezTo>
                  <a:pt x="2219325" y="597233"/>
                  <a:pt x="1866900" y="221789"/>
                  <a:pt x="1438275" y="77327"/>
                </a:cubicBezTo>
                <a:cubicBezTo>
                  <a:pt x="1009650" y="-67135"/>
                  <a:pt x="504825" y="19383"/>
                  <a:pt x="0" y="105902"/>
                </a:cubicBezTo>
              </a:path>
            </a:pathLst>
          </a:custGeom>
          <a:noFill/>
          <a:ln>
            <a:prstDash val="dash"/>
            <a:headEnd type="arrow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664487223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B0F2BB6A-5090-114A-A526-7DAE44A7714D}"/>
              </a:ext>
            </a:extLst>
          </p:cNvPr>
          <p:cNvSpPr/>
          <p:nvPr/>
        </p:nvSpPr>
        <p:spPr>
          <a:xfrm>
            <a:off x="6172200" y="3103885"/>
            <a:ext cx="1647825" cy="1058540"/>
          </a:xfrm>
          <a:custGeom>
            <a:avLst/>
            <a:gdLst>
              <a:gd name="connsiteX0" fmla="*/ 1647825 w 1647825"/>
              <a:gd name="connsiteY0" fmla="*/ 1058540 h 1058540"/>
              <a:gd name="connsiteX1" fmla="*/ 352425 w 1647825"/>
              <a:gd name="connsiteY1" fmla="*/ 419765 h 1058540"/>
              <a:gd name="connsiteX2" fmla="*/ 0 w 1647825"/>
              <a:gd name="connsiteY2" fmla="*/ 0 h 1058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058540" extrusionOk="0">
                <a:moveTo>
                  <a:pt x="1647825" y="1058540"/>
                </a:moveTo>
                <a:cubicBezTo>
                  <a:pt x="1123893" y="766177"/>
                  <a:pt x="546616" y="630580"/>
                  <a:pt x="352425" y="419765"/>
                </a:cubicBezTo>
                <a:cubicBezTo>
                  <a:pt x="78616" y="248056"/>
                  <a:pt x="59731" y="105466"/>
                  <a:pt x="0" y="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139771964">
                  <a:custGeom>
                    <a:avLst/>
                    <a:gdLst>
                      <a:gd name="connsiteX0" fmla="*/ 1647825 w 1647825"/>
                      <a:gd name="connsiteY0" fmla="*/ 1104900 h 1104900"/>
                      <a:gd name="connsiteX1" fmla="*/ 352425 w 1647825"/>
                      <a:gd name="connsiteY1" fmla="*/ 438150 h 1104900"/>
                      <a:gd name="connsiteX2" fmla="*/ 0 w 1647825"/>
                      <a:gd name="connsiteY2" fmla="*/ 0 h 1104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47825" h="1104900">
                        <a:moveTo>
                          <a:pt x="1647825" y="1104900"/>
                        </a:moveTo>
                        <a:cubicBezTo>
                          <a:pt x="1137443" y="863600"/>
                          <a:pt x="627062" y="622300"/>
                          <a:pt x="352425" y="438150"/>
                        </a:cubicBezTo>
                        <a:cubicBezTo>
                          <a:pt x="77788" y="254000"/>
                          <a:pt x="38894" y="127000"/>
                          <a:pt x="0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68" name="Picture 4" descr="Linux Logo, Linux Symbol Meaning, History and Evolution">
            <a:extLst>
              <a:ext uri="{FF2B5EF4-FFF2-40B4-BE49-F238E27FC236}">
                <a16:creationId xmlns:a16="http://schemas.microsoft.com/office/drawing/2014/main" id="{A900C8C2-5AD3-A79F-9A00-CB8221235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7633" y="4528619"/>
            <a:ext cx="1649642" cy="182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05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492EA-BB2C-3355-DC79-521191A5B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7BFA2-72A3-EE47-08B6-93C82FC20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94FAA-E404-9B8F-2860-ABE910CE3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29</a:t>
            </a:fld>
            <a:endParaRPr lang="nl-NL"/>
          </a:p>
        </p:txBody>
      </p:sp>
      <p:pic>
        <p:nvPicPr>
          <p:cNvPr id="10242" name="Picture 2" descr="Container Conversion | HAS Engineering LLC">
            <a:extLst>
              <a:ext uri="{FF2B5EF4-FFF2-40B4-BE49-F238E27FC236}">
                <a16:creationId xmlns:a16="http://schemas.microsoft.com/office/drawing/2014/main" id="{C4A0992A-0776-D0F1-3BE5-8109F268F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629" y="247650"/>
            <a:ext cx="8975523" cy="614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000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30CBD7-9442-4295-9534-7A979B1B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zijn</a:t>
            </a:r>
            <a:r>
              <a:rPr lang="en-US" dirty="0"/>
              <a:t> de Conclusion </a:t>
            </a:r>
            <a:r>
              <a:rPr lang="en-US" dirty="0" err="1"/>
              <a:t>TechTalks</a:t>
            </a:r>
            <a:r>
              <a:rPr lang="en-US" dirty="0"/>
              <a:t> </a:t>
            </a:r>
            <a:r>
              <a:rPr lang="en-US" b="1" dirty="0"/>
              <a:t>101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8DD42-2E59-4AF1-AA44-6DF7C745E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05" y="4761075"/>
            <a:ext cx="9760169" cy="1526924"/>
          </a:xfrm>
        </p:spPr>
        <p:txBody>
          <a:bodyPr/>
          <a:lstStyle/>
          <a:p>
            <a:r>
              <a:rPr lang="en-US" dirty="0"/>
              <a:t>Introductie op </a:t>
            </a:r>
            <a:r>
              <a:rPr lang="en-US" dirty="0" err="1"/>
              <a:t>actuele</a:t>
            </a:r>
            <a:r>
              <a:rPr lang="en-US" dirty="0"/>
              <a:t> IT </a:t>
            </a:r>
            <a:r>
              <a:rPr lang="en-US" dirty="0" err="1"/>
              <a:t>gerelateerde</a:t>
            </a:r>
            <a:r>
              <a:rPr lang="en-US" dirty="0"/>
              <a:t> thema’s – die relevant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Conclusion</a:t>
            </a:r>
          </a:p>
          <a:p>
            <a:r>
              <a:rPr lang="en-US" dirty="0" err="1"/>
              <a:t>Voor</a:t>
            </a:r>
            <a:r>
              <a:rPr lang="en-US" dirty="0"/>
              <a:t> slim </a:t>
            </a:r>
            <a:r>
              <a:rPr lang="en-US" dirty="0" err="1"/>
              <a:t>publiek</a:t>
            </a:r>
            <a:r>
              <a:rPr lang="en-US" dirty="0"/>
              <a:t> zonder technische </a:t>
            </a:r>
            <a:r>
              <a:rPr lang="en-US" dirty="0" err="1"/>
              <a:t>voorkennis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2CE855-C96F-4F6C-92B1-5F8A4FE2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9" y="848069"/>
            <a:ext cx="9352335" cy="391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EB0E8-FD15-4B9C-ABCE-7194E7859821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nl-NL"/>
              <a:t>TechTalks 101 - Virtualisatie &amp; Containers</a:t>
            </a:r>
            <a:endParaRPr lang="nl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B22D8-EC9F-4FBB-B4AD-2243E5A4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054619-E251-45BE-BF78-AA32B122C29F}"/>
              </a:ext>
            </a:extLst>
          </p:cNvPr>
          <p:cNvGrpSpPr/>
          <p:nvPr/>
        </p:nvGrpSpPr>
        <p:grpSpPr>
          <a:xfrm>
            <a:off x="9697256" y="2679997"/>
            <a:ext cx="2389578" cy="2836792"/>
            <a:chOff x="4572000" y="288000"/>
            <a:chExt cx="1710024" cy="2142490"/>
          </a:xfrm>
        </p:grpSpPr>
        <p:pic>
          <p:nvPicPr>
            <p:cNvPr id="18" name="Picture 4" descr="IT Architecture For Dummies">
              <a:extLst>
                <a:ext uri="{FF2B5EF4-FFF2-40B4-BE49-F238E27FC236}">
                  <a16:creationId xmlns:a16="http://schemas.microsoft.com/office/drawing/2014/main" id="{35931C49-C9C8-4537-AA04-B659E1D2E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88000"/>
              <a:ext cx="1710024" cy="214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8B9C27-BC6B-4897-9BC7-48D800239F58}"/>
                </a:ext>
              </a:extLst>
            </p:cNvPr>
            <p:cNvSpPr txBox="1"/>
            <p:nvPr/>
          </p:nvSpPr>
          <p:spPr>
            <a:xfrm rot="21293138">
              <a:off x="4650399" y="484213"/>
              <a:ext cx="1553224" cy="5578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sz="2400" b="1" i="1" dirty="0" err="1">
                  <a:solidFill>
                    <a:schemeClr val="bg1">
                      <a:lumMod val="95000"/>
                    </a:schemeClr>
                  </a:solidFill>
                </a:rPr>
                <a:t>Virtalization</a:t>
              </a:r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   </a:t>
              </a:r>
              <a:b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&amp; Containers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A6B989-7933-46A2-852F-99A43E04C46D}"/>
                </a:ext>
              </a:extLst>
            </p:cNvPr>
            <p:cNvSpPr txBox="1"/>
            <p:nvPr/>
          </p:nvSpPr>
          <p:spPr>
            <a:xfrm rot="21293138">
              <a:off x="4640251" y="988488"/>
              <a:ext cx="1578462" cy="371918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 err="1">
                  <a:solidFill>
                    <a:srgbClr val="F5EE19"/>
                  </a:solidFill>
                  <a:latin typeface="Tempus Sans ITC" panose="04020404030D07020202" pitchFamily="82" charset="0"/>
                </a:rPr>
                <a:t>TechTalk</a:t>
              </a:r>
              <a:r>
                <a:rPr lang="en-US" sz="3200" b="1" dirty="0">
                  <a:solidFill>
                    <a:srgbClr val="F5EE19"/>
                  </a:solidFill>
                  <a:latin typeface="Tempus Sans ITC" panose="04020404030D07020202" pitchFamily="82" charset="0"/>
                </a:rPr>
                <a:t> 101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444F71-8489-4137-A3A7-F1BD49E73AC7}"/>
              </a:ext>
            </a:extLst>
          </p:cNvPr>
          <p:cNvSpPr txBox="1"/>
          <p:nvPr/>
        </p:nvSpPr>
        <p:spPr>
          <a:xfrm>
            <a:off x="9734364" y="4487742"/>
            <a:ext cx="1077103" cy="738664"/>
          </a:xfrm>
          <a:prstGeom prst="rect">
            <a:avLst/>
          </a:prstGeom>
          <a:solidFill>
            <a:srgbClr val="FEF2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interpret customers</a:t>
            </a:r>
          </a:p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engage in conversation</a:t>
            </a:r>
          </a:p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understand your colleagues</a:t>
            </a:r>
          </a:p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enjoy tech a little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5E6A6A-3EEC-4C8E-94F8-774A631E89FA}"/>
              </a:ext>
            </a:extLst>
          </p:cNvPr>
          <p:cNvSpPr txBox="1"/>
          <p:nvPr/>
        </p:nvSpPr>
        <p:spPr>
          <a:xfrm>
            <a:off x="9734364" y="5360583"/>
            <a:ext cx="1077103" cy="123111"/>
          </a:xfrm>
          <a:prstGeom prst="rect">
            <a:avLst/>
          </a:prstGeom>
          <a:solidFill>
            <a:srgbClr val="FEF2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De CAB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465FC6-FC7F-4E21-9171-A1AD29AB0F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464" y="2593417"/>
            <a:ext cx="1678432" cy="382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0E2F7B-2367-454D-90D2-4730F5D236CE}"/>
              </a:ext>
            </a:extLst>
          </p:cNvPr>
          <p:cNvSpPr txBox="1"/>
          <p:nvPr/>
        </p:nvSpPr>
        <p:spPr>
          <a:xfrm rot="20518759">
            <a:off x="909665" y="1419040"/>
            <a:ext cx="138820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WAT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52A55C-8E34-4190-96B8-FF0DF807896A}"/>
              </a:ext>
            </a:extLst>
          </p:cNvPr>
          <p:cNvSpPr txBox="1"/>
          <p:nvPr/>
        </p:nvSpPr>
        <p:spPr>
          <a:xfrm rot="179106">
            <a:off x="959998" y="2816161"/>
            <a:ext cx="285655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WAAROM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90827-68F8-4EA0-B51B-CB749D6AAC66}"/>
              </a:ext>
            </a:extLst>
          </p:cNvPr>
          <p:cNvSpPr txBox="1"/>
          <p:nvPr/>
        </p:nvSpPr>
        <p:spPr>
          <a:xfrm>
            <a:off x="2297866" y="4044943"/>
            <a:ext cx="125675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HOE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C4BF3B-1DD1-4761-8547-AB52F80C1FC7}"/>
              </a:ext>
            </a:extLst>
          </p:cNvPr>
          <p:cNvSpPr txBox="1"/>
          <p:nvPr/>
        </p:nvSpPr>
        <p:spPr>
          <a:xfrm rot="567125">
            <a:off x="6692415" y="2248638"/>
            <a:ext cx="111889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WIE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80A47-F910-4B47-B012-626B4D3EFBDB}"/>
              </a:ext>
            </a:extLst>
          </p:cNvPr>
          <p:cNvSpPr txBox="1"/>
          <p:nvPr/>
        </p:nvSpPr>
        <p:spPr>
          <a:xfrm rot="21219459">
            <a:off x="7086909" y="3408955"/>
            <a:ext cx="184826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WAAR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3C352-CC5F-4199-8639-DB78CA557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610" y="907949"/>
            <a:ext cx="5272316" cy="116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812B4B-2A33-214E-3645-ED53DE5B3E4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68E13746-1DD1-4AB4-BCF8-759C37CC8D0B}" type="datetime1">
              <a:rPr lang="en-US" smtClean="0"/>
              <a:t>02-Nov-22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64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3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5B655-9363-E732-1BA2-9AA84E187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Appstore </a:t>
            </a:r>
            <a:r>
              <a:rPr lang="en-US" dirty="0" err="1"/>
              <a:t>voor</a:t>
            </a:r>
            <a:r>
              <a:rPr lang="en-US" dirty="0"/>
              <a:t> containers:</a:t>
            </a:r>
            <a:br>
              <a:rPr lang="en-US" dirty="0"/>
            </a:br>
            <a:r>
              <a:rPr lang="en-US" dirty="0"/>
              <a:t>Container image registry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5ADBB-3A88-D6DF-931A-BB95C6BD8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(Image) Registry – </a:t>
            </a:r>
            <a:r>
              <a:rPr lang="en-US" dirty="0" err="1"/>
              <a:t>catalogus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download </a:t>
            </a:r>
            <a:r>
              <a:rPr lang="en-US" dirty="0" err="1"/>
              <a:t>pagina’s</a:t>
            </a:r>
            <a:r>
              <a:rPr lang="en-US" dirty="0"/>
              <a:t> (</a:t>
            </a:r>
            <a:r>
              <a:rPr lang="en-US" dirty="0" err="1"/>
              <a:t>een</a:t>
            </a:r>
            <a:r>
              <a:rPr lang="en-US" dirty="0"/>
              <a:t> soort app store)</a:t>
            </a:r>
          </a:p>
          <a:p>
            <a:endParaRPr lang="en-US" dirty="0"/>
          </a:p>
          <a:p>
            <a:r>
              <a:rPr lang="en-US" dirty="0"/>
              <a:t>Iedere leverancier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ieder</a:t>
            </a:r>
            <a:r>
              <a:rPr lang="en-US" dirty="0"/>
              <a:t> open source project </a:t>
            </a:r>
            <a:r>
              <a:rPr lang="en-US" dirty="0" err="1"/>
              <a:t>maakt</a:t>
            </a:r>
            <a:r>
              <a:rPr lang="en-US" dirty="0"/>
              <a:t> container images beschikbaar</a:t>
            </a:r>
          </a:p>
          <a:p>
            <a:endParaRPr lang="en-US" dirty="0"/>
          </a:p>
          <a:p>
            <a:r>
              <a:rPr lang="en-US" dirty="0" err="1"/>
              <a:t>Voordelen</a:t>
            </a:r>
            <a:r>
              <a:rPr lang="en-US" dirty="0"/>
              <a:t>: </a:t>
            </a:r>
            <a:r>
              <a:rPr lang="en-US" dirty="0" err="1"/>
              <a:t>razendsnel</a:t>
            </a:r>
            <a:r>
              <a:rPr lang="en-US" dirty="0"/>
              <a:t> </a:t>
            </a:r>
            <a:r>
              <a:rPr lang="en-US" dirty="0" err="1"/>
              <a:t>uitproberen</a:t>
            </a:r>
            <a:r>
              <a:rPr lang="en-US" dirty="0"/>
              <a:t>! </a:t>
            </a:r>
            <a:r>
              <a:rPr lang="en-US" dirty="0" err="1"/>
              <a:t>installatie</a:t>
            </a:r>
            <a:r>
              <a:rPr lang="en-US" dirty="0"/>
              <a:t> bestaat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regel: </a:t>
            </a:r>
            <a:br>
              <a:rPr lang="en-US" dirty="0"/>
            </a:br>
            <a:br>
              <a:rPr lang="en-US" dirty="0"/>
            </a:br>
            <a:r>
              <a:rPr lang="en-US" dirty="0">
                <a:latin typeface="Lucida Console" panose="020B0609040504020204" pitchFamily="49" charset="0"/>
              </a:rPr>
              <a:t>docker run &lt;image naam&gt;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85D2E-1CB4-318D-357E-86BD75FBC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30</a:t>
            </a:fld>
            <a:endParaRPr lang="nl-NL"/>
          </a:p>
        </p:txBody>
      </p:sp>
      <p:pic>
        <p:nvPicPr>
          <p:cNvPr id="13314" name="Picture 2" descr="Publish an Image to the Azure Container Registry - Alberto De Natale ...">
            <a:extLst>
              <a:ext uri="{FF2B5EF4-FFF2-40B4-BE49-F238E27FC236}">
                <a16:creationId xmlns:a16="http://schemas.microsoft.com/office/drawing/2014/main" id="{689BB993-7765-8D5D-5604-102977911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4675" y="5337572"/>
            <a:ext cx="1590675" cy="119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24FDB5AB-6A96-F6EF-73B1-9E5D5A779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596" y="5218221"/>
            <a:ext cx="1364183" cy="1364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Microsoft Announces Support for Azure Container Registry across ...">
            <a:extLst>
              <a:ext uri="{FF2B5EF4-FFF2-40B4-BE49-F238E27FC236}">
                <a16:creationId xmlns:a16="http://schemas.microsoft.com/office/drawing/2014/main" id="{FB301519-0331-C830-1310-F215DF2DC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848" y="455661"/>
            <a:ext cx="4028143" cy="211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Google Container Registry: Basics - Kyle Pericak">
            <a:extLst>
              <a:ext uri="{FF2B5EF4-FFF2-40B4-BE49-F238E27FC236}">
                <a16:creationId xmlns:a16="http://schemas.microsoft.com/office/drawing/2014/main" id="{334D5B2D-7C75-51F3-520F-671E05628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107" y="5010150"/>
            <a:ext cx="2771775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Docker Hub - The world's leading container content library and ecosystem">
            <a:extLst>
              <a:ext uri="{FF2B5EF4-FFF2-40B4-BE49-F238E27FC236}">
                <a16:creationId xmlns:a16="http://schemas.microsoft.com/office/drawing/2014/main" id="{01E1DCE0-A773-BCD7-2F5A-230EA3D353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E7E7E7"/>
              </a:clrFrom>
              <a:clrTo>
                <a:srgbClr val="E7E7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49" r="14955" b="32031"/>
          <a:stretch/>
        </p:blipFill>
        <p:spPr bwMode="auto">
          <a:xfrm>
            <a:off x="6122576" y="5313387"/>
            <a:ext cx="1868424" cy="104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45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F6785-3B0F-9E63-000B-2AC0AC284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</a:t>
            </a:r>
            <a:r>
              <a:rPr lang="en-US" dirty="0" err="1"/>
              <a:t>voortbrenging</a:t>
            </a:r>
            <a:r>
              <a:rPr lang="en-US" dirty="0"/>
              <a:t> – CI/CD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8B72-7F41-826F-ABCA-F80B1B684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05" y="1248000"/>
            <a:ext cx="8831999" cy="2181000"/>
          </a:xfrm>
        </p:spPr>
        <p:txBody>
          <a:bodyPr/>
          <a:lstStyle/>
          <a:p>
            <a:r>
              <a:rPr lang="en-US" dirty="0"/>
              <a:t>Wat is het product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software </a:t>
            </a:r>
            <a:r>
              <a:rPr lang="en-US" dirty="0" err="1"/>
              <a:t>ontwikkelteam</a:t>
            </a:r>
            <a:r>
              <a:rPr lang="en-US" dirty="0"/>
              <a:t> </a:t>
            </a:r>
            <a:r>
              <a:rPr lang="en-US" dirty="0" err="1"/>
              <a:t>oplevert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wat </a:t>
            </a:r>
            <a:r>
              <a:rPr lang="en-US" dirty="0" err="1"/>
              <a:t>moet</a:t>
            </a:r>
            <a:r>
              <a:rPr lang="en-US" dirty="0"/>
              <a:t> je </a:t>
            </a:r>
            <a:r>
              <a:rPr lang="en-US" dirty="0" err="1"/>
              <a:t>doen</a:t>
            </a:r>
            <a:r>
              <a:rPr lang="en-US" dirty="0"/>
              <a:t> om het in productie live te brengen?</a:t>
            </a:r>
          </a:p>
          <a:p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79C4D-48F0-E257-66BD-B854BC0F5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31</a:t>
            </a:fld>
            <a:endParaRPr lang="nl-NL"/>
          </a:p>
        </p:txBody>
      </p:sp>
      <p:pic>
        <p:nvPicPr>
          <p:cNvPr id="5" name="Graphic 4" descr="Building outline">
            <a:extLst>
              <a:ext uri="{FF2B5EF4-FFF2-40B4-BE49-F238E27FC236}">
                <a16:creationId xmlns:a16="http://schemas.microsoft.com/office/drawing/2014/main" id="{96351548-9E2E-A2DB-1C04-5390CD3E87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7696" y="3588440"/>
            <a:ext cx="914400" cy="914400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AAE498F9-14BB-D943-DA48-9B4540374ECF}"/>
              </a:ext>
            </a:extLst>
          </p:cNvPr>
          <p:cNvSpPr/>
          <p:nvPr/>
        </p:nvSpPr>
        <p:spPr>
          <a:xfrm>
            <a:off x="9087079" y="3155260"/>
            <a:ext cx="1060842" cy="410550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77C776F-1CFE-F997-55EF-7237B13AC986}"/>
              </a:ext>
            </a:extLst>
          </p:cNvPr>
          <p:cNvSpPr/>
          <p:nvPr/>
        </p:nvSpPr>
        <p:spPr>
          <a:xfrm>
            <a:off x="2044079" y="3429000"/>
            <a:ext cx="1680196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4039D8-F255-14D6-2F0F-4A83C94DEFA8}"/>
              </a:ext>
            </a:extLst>
          </p:cNvPr>
          <p:cNvSpPr/>
          <p:nvPr/>
        </p:nvSpPr>
        <p:spPr>
          <a:xfrm>
            <a:off x="4286250" y="3429000"/>
            <a:ext cx="125730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7774A7B-5100-63BF-CE59-E56217AA956A}"/>
              </a:ext>
            </a:extLst>
          </p:cNvPr>
          <p:cNvSpPr/>
          <p:nvPr/>
        </p:nvSpPr>
        <p:spPr>
          <a:xfrm>
            <a:off x="5362575" y="3627900"/>
            <a:ext cx="65722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DFF9898-236C-8E38-6AB7-EBDF3D9F732C}"/>
              </a:ext>
            </a:extLst>
          </p:cNvPr>
          <p:cNvSpPr/>
          <p:nvPr/>
        </p:nvSpPr>
        <p:spPr>
          <a:xfrm>
            <a:off x="6613281" y="438570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74A8A536-F643-05DB-732B-CAB4F1F89255}"/>
              </a:ext>
            </a:extLst>
          </p:cNvPr>
          <p:cNvSpPr/>
          <p:nvPr/>
        </p:nvSpPr>
        <p:spPr>
          <a:xfrm>
            <a:off x="5700610" y="484515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scan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975D697-5639-7040-0706-14E61EF5C8C5}"/>
              </a:ext>
            </a:extLst>
          </p:cNvPr>
          <p:cNvSpPr/>
          <p:nvPr/>
        </p:nvSpPr>
        <p:spPr>
          <a:xfrm>
            <a:off x="7413385" y="392625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D169B88-D28B-28DF-42FA-B4701340CC1D}"/>
              </a:ext>
            </a:extLst>
          </p:cNvPr>
          <p:cNvSpPr/>
          <p:nvPr/>
        </p:nvSpPr>
        <p:spPr>
          <a:xfrm>
            <a:off x="8500210" y="3429000"/>
            <a:ext cx="1257300" cy="8001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82EC3B-72EE-AB3B-BEBC-63FB8C33B8D4}"/>
              </a:ext>
            </a:extLst>
          </p:cNvPr>
          <p:cNvSpPr/>
          <p:nvPr/>
        </p:nvSpPr>
        <p:spPr>
          <a:xfrm>
            <a:off x="7007481" y="3627900"/>
            <a:ext cx="1574544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0208EC-BC38-3FF5-DA8B-F0FDD8C40279}"/>
              </a:ext>
            </a:extLst>
          </p:cNvPr>
          <p:cNvCxnSpPr/>
          <p:nvPr/>
        </p:nvCxnSpPr>
        <p:spPr>
          <a:xfrm flipV="1">
            <a:off x="6305550" y="3926250"/>
            <a:ext cx="0" cy="91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6570E25-7B05-A82D-B685-DD14824F9A9B}"/>
              </a:ext>
            </a:extLst>
          </p:cNvPr>
          <p:cNvCxnSpPr>
            <a:cxnSpLocks/>
          </p:cNvCxnSpPr>
          <p:nvPr/>
        </p:nvCxnSpPr>
        <p:spPr>
          <a:xfrm flipH="1" flipV="1">
            <a:off x="6910297" y="3926250"/>
            <a:ext cx="503088" cy="27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99E9244-EF24-18BB-4363-0780D99E5843}"/>
              </a:ext>
            </a:extLst>
          </p:cNvPr>
          <p:cNvSpPr/>
          <p:nvPr/>
        </p:nvSpPr>
        <p:spPr>
          <a:xfrm>
            <a:off x="5904541" y="3415275"/>
            <a:ext cx="1257300" cy="8001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2A06C7D-A2E9-3CA2-35D5-83E9D4AE0A7A}"/>
              </a:ext>
            </a:extLst>
          </p:cNvPr>
          <p:cNvSpPr txBox="1"/>
          <p:nvPr/>
        </p:nvSpPr>
        <p:spPr>
          <a:xfrm>
            <a:off x="5954114" y="2912886"/>
            <a:ext cx="1053367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50" dirty="0"/>
              <a:t>Container </a:t>
            </a:r>
          </a:p>
          <a:p>
            <a:r>
              <a:rPr lang="en-US" sz="1050" dirty="0"/>
              <a:t>Image</a:t>
            </a:r>
          </a:p>
          <a:p>
            <a:r>
              <a:rPr lang="en-US" sz="1050" dirty="0"/>
              <a:t>Registry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34824D0E-D01F-CEA3-4CEC-DC623FCB1682}"/>
              </a:ext>
            </a:extLst>
          </p:cNvPr>
          <p:cNvSpPr/>
          <p:nvPr/>
        </p:nvSpPr>
        <p:spPr>
          <a:xfrm>
            <a:off x="3648566" y="3627900"/>
            <a:ext cx="65722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6" descr="Microsoft Announces Support for Azure Container Registry across ...">
            <a:extLst>
              <a:ext uri="{FF2B5EF4-FFF2-40B4-BE49-F238E27FC236}">
                <a16:creationId xmlns:a16="http://schemas.microsoft.com/office/drawing/2014/main" id="{0506146B-E7E6-DA5A-C28D-54294A8D1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521" y="2770989"/>
            <a:ext cx="1158640" cy="608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 Look At Docker &amp; Containers Technology - ESDS BLOG">
            <a:extLst>
              <a:ext uri="{FF2B5EF4-FFF2-40B4-BE49-F238E27FC236}">
                <a16:creationId xmlns:a16="http://schemas.microsoft.com/office/drawing/2014/main" id="{BCEEE90A-29E1-5102-DB8B-AD531AA13F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775" y="3295350"/>
            <a:ext cx="566799" cy="44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A Look At Docker &amp; Containers Technology - ESDS BLOG">
            <a:extLst>
              <a:ext uri="{FF2B5EF4-FFF2-40B4-BE49-F238E27FC236}">
                <a16:creationId xmlns:a16="http://schemas.microsoft.com/office/drawing/2014/main" id="{52E9A61A-34D0-C013-96F2-72D2A3692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7315" y="3321080"/>
            <a:ext cx="566799" cy="440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A Look At Docker &amp; Containers Technology - ESDS BLOG">
            <a:extLst>
              <a:ext uri="{FF2B5EF4-FFF2-40B4-BE49-F238E27FC236}">
                <a16:creationId xmlns:a16="http://schemas.microsoft.com/office/drawing/2014/main" id="{55D90395-F20B-73AB-8757-E8ED27013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498" y="3521172"/>
            <a:ext cx="778412" cy="605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A Look At Docker &amp; Containers Technology - ESDS BLOG">
            <a:extLst>
              <a:ext uri="{FF2B5EF4-FFF2-40B4-BE49-F238E27FC236}">
                <a16:creationId xmlns:a16="http://schemas.microsoft.com/office/drawing/2014/main" id="{C47E6B23-3CC3-978E-FC63-8571D2373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468" y="3362234"/>
            <a:ext cx="495902" cy="38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A Look At Docker &amp; Containers Technology - ESDS BLOG">
            <a:extLst>
              <a:ext uri="{FF2B5EF4-FFF2-40B4-BE49-F238E27FC236}">
                <a16:creationId xmlns:a16="http://schemas.microsoft.com/office/drawing/2014/main" id="{B4EFAE63-524A-E88E-8345-A35507C8F7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6342" y="3326712"/>
            <a:ext cx="543884" cy="42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A Look At Docker &amp; Containers Technology - ESDS BLOG">
            <a:extLst>
              <a:ext uri="{FF2B5EF4-FFF2-40B4-BE49-F238E27FC236}">
                <a16:creationId xmlns:a16="http://schemas.microsoft.com/office/drawing/2014/main" id="{43645073-3667-DCF9-2520-4C550B943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7481" y="3086959"/>
            <a:ext cx="527432" cy="410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DA0FCDA-F028-2542-4BF3-1313EFC86050}"/>
              </a:ext>
            </a:extLst>
          </p:cNvPr>
          <p:cNvCxnSpPr>
            <a:cxnSpLocks/>
          </p:cNvCxnSpPr>
          <p:nvPr/>
        </p:nvCxnSpPr>
        <p:spPr>
          <a:xfrm flipH="1" flipV="1">
            <a:off x="6487718" y="3970800"/>
            <a:ext cx="297016" cy="41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44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9" grpId="0" animBg="1"/>
      <p:bldP spid="2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Text Placeholder 1">
            <a:extLst>
              <a:ext uri="{FF2B5EF4-FFF2-40B4-BE49-F238E27FC236}">
                <a16:creationId xmlns:a16="http://schemas.microsoft.com/office/drawing/2014/main" id="{9A241AA3-30A6-2811-7149-7467AF6F3DC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69683" y="1591294"/>
            <a:ext cx="4522318" cy="5266706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A8B72-7F41-826F-ABCA-F80B1B684E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67" y="1085320"/>
            <a:ext cx="6332106" cy="5126111"/>
          </a:xfrm>
        </p:spPr>
        <p:txBody>
          <a:bodyPr anchor="ctr">
            <a:normAutofit/>
          </a:bodyPr>
          <a:lstStyle/>
          <a:p>
            <a:r>
              <a:rPr lang="en-US" dirty="0"/>
              <a:t>Container image is stand alone</a:t>
            </a:r>
          </a:p>
          <a:p>
            <a:pPr lvl="1"/>
            <a:r>
              <a:rPr lang="en-US" dirty="0"/>
              <a:t>heeft storage </a:t>
            </a:r>
            <a:r>
              <a:rPr lang="en-US" dirty="0" err="1"/>
              <a:t>en</a:t>
            </a:r>
            <a:r>
              <a:rPr lang="en-US" dirty="0"/>
              <a:t> netwerk-toegang (in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) </a:t>
            </a:r>
            <a:r>
              <a:rPr lang="en-US" dirty="0" err="1"/>
              <a:t>nodig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host) maar </a:t>
            </a:r>
            <a:r>
              <a:rPr lang="en-US" dirty="0" err="1"/>
              <a:t>bevat</a:t>
            </a:r>
            <a:r>
              <a:rPr lang="en-US" dirty="0"/>
              <a:t> </a:t>
            </a:r>
            <a:r>
              <a:rPr lang="en-US" dirty="0" err="1"/>
              <a:t>verder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: </a:t>
            </a:r>
            <a:r>
              <a:rPr lang="en-US" dirty="0" err="1"/>
              <a:t>maatwerk</a:t>
            </a:r>
            <a:r>
              <a:rPr lang="en-US" dirty="0"/>
              <a:t> software, libraries, </a:t>
            </a:r>
            <a:r>
              <a:rPr lang="en-US" dirty="0" err="1"/>
              <a:t>plaatjes</a:t>
            </a:r>
            <a:r>
              <a:rPr lang="en-US" dirty="0"/>
              <a:t>, language runtime, (guest) O/S </a:t>
            </a:r>
            <a:r>
              <a:rPr lang="en-US" dirty="0" err="1"/>
              <a:t>configuratie</a:t>
            </a:r>
            <a:r>
              <a:rPr lang="en-US" dirty="0"/>
              <a:t>, platform </a:t>
            </a:r>
            <a:r>
              <a:rPr lang="en-US" dirty="0" err="1"/>
              <a:t>componenten</a:t>
            </a:r>
            <a:r>
              <a:rPr lang="en-US" dirty="0"/>
              <a:t> (web server, database)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 err="1"/>
              <a:t>zelfde</a:t>
            </a:r>
            <a:r>
              <a:rPr lang="en-US" dirty="0"/>
              <a:t> image </a:t>
            </a:r>
            <a:r>
              <a:rPr lang="en-US" dirty="0" err="1"/>
              <a:t>draait</a:t>
            </a:r>
            <a:r>
              <a:rPr lang="en-US" dirty="0"/>
              <a:t> in Test, </a:t>
            </a:r>
            <a:r>
              <a:rPr lang="en-US" dirty="0" err="1"/>
              <a:t>Acceptatie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Productie (alleen </a:t>
            </a:r>
            <a:r>
              <a:rPr lang="en-US" dirty="0" err="1"/>
              <a:t>omgevingspecifieke</a:t>
            </a:r>
            <a:r>
              <a:rPr lang="en-US" dirty="0"/>
              <a:t> </a:t>
            </a:r>
            <a:r>
              <a:rPr lang="en-US" dirty="0" err="1"/>
              <a:t>configuratie</a:t>
            </a:r>
            <a:r>
              <a:rPr lang="en-US" dirty="0"/>
              <a:t> </a:t>
            </a:r>
            <a:r>
              <a:rPr lang="en-US" dirty="0" err="1"/>
              <a:t>verschilt</a:t>
            </a:r>
            <a:r>
              <a:rPr lang="en-US" dirty="0"/>
              <a:t> –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hoeveelheid</a:t>
            </a:r>
            <a:r>
              <a:rPr lang="en-US" dirty="0"/>
              <a:t> resources die </a:t>
            </a:r>
            <a:r>
              <a:rPr lang="en-US" dirty="0" err="1"/>
              <a:t>aan</a:t>
            </a:r>
            <a:r>
              <a:rPr lang="en-US" dirty="0"/>
              <a:t> de container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toegekend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meer</a:t>
            </a:r>
            <a:r>
              <a:rPr lang="en-US" dirty="0"/>
              <a:t> “</a:t>
            </a:r>
            <a:r>
              <a:rPr lang="en-US" dirty="0" err="1"/>
              <a:t>capaciteit</a:t>
            </a:r>
            <a:r>
              <a:rPr lang="en-US" dirty="0"/>
              <a:t>” door extra containers te </a:t>
            </a:r>
            <a:r>
              <a:rPr lang="en-US" dirty="0" err="1"/>
              <a:t>starten</a:t>
            </a:r>
            <a:r>
              <a:rPr lang="en-US" dirty="0"/>
              <a:t> op basis van </a:t>
            </a:r>
            <a:r>
              <a:rPr lang="en-US" dirty="0" err="1"/>
              <a:t>hetzelfde</a:t>
            </a:r>
            <a:r>
              <a:rPr lang="en-US" dirty="0"/>
              <a:t> image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en</a:t>
            </a:r>
            <a:r>
              <a:rPr lang="en-US" dirty="0"/>
              <a:t>/of door containers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oempf</a:t>
            </a:r>
            <a:r>
              <a:rPr lang="en-US" dirty="0"/>
              <a:t> te geven)</a:t>
            </a:r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FF6785-3B0F-9E63-000B-2AC0AC284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 anchor="ctr">
            <a:noAutofit/>
          </a:bodyPr>
          <a:lstStyle/>
          <a:p>
            <a:r>
              <a:rPr lang="en-US" sz="2200" dirty="0"/>
              <a:t>Software </a:t>
            </a:r>
            <a:r>
              <a:rPr lang="en-US" sz="2200" dirty="0" err="1"/>
              <a:t>voortbrenging</a:t>
            </a:r>
            <a:r>
              <a:rPr lang="en-US" sz="2200" dirty="0"/>
              <a:t> – CI/CD</a:t>
            </a:r>
          </a:p>
        </p:txBody>
      </p:sp>
      <p:sp>
        <p:nvSpPr>
          <p:cNvPr id="15369" name="Picture Placeholder 5">
            <a:extLst>
              <a:ext uri="{FF2B5EF4-FFF2-40B4-BE49-F238E27FC236}">
                <a16:creationId xmlns:a16="http://schemas.microsoft.com/office/drawing/2014/main" id="{41DE40C4-9E62-D4CB-5FB8-417C4B1189ED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0037764" y="454425"/>
            <a:ext cx="1195200" cy="231345"/>
          </a:xfrm>
        </p:spPr>
      </p:sp>
      <p:pic>
        <p:nvPicPr>
          <p:cNvPr id="15364" name="Picture 4" descr="The shortcomings of one-man-band marketing consultants">
            <a:extLst>
              <a:ext uri="{FF2B5EF4-FFF2-40B4-BE49-F238E27FC236}">
                <a16:creationId xmlns:a16="http://schemas.microsoft.com/office/drawing/2014/main" id="{D8F348B0-DAB4-2BC6-6943-38FD42D68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3330" y="1595149"/>
            <a:ext cx="4035024" cy="3476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635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38E0-0A5A-8A38-D53D-207F0C08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 </a:t>
            </a:r>
            <a:r>
              <a:rPr lang="en-US" dirty="0" err="1"/>
              <a:t>dit</a:t>
            </a:r>
            <a:r>
              <a:rPr lang="en-US" dirty="0"/>
              <a:t> te </a:t>
            </a:r>
            <a:r>
              <a:rPr lang="en-US" dirty="0" err="1"/>
              <a:t>vervoeren</a:t>
            </a:r>
            <a:r>
              <a:rPr lang="en-US" dirty="0"/>
              <a:t> –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stuurman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AC491-A2D9-2430-A605-FB3E1F631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DC72E-82DB-AE2C-50EB-504BC1C1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33</a:t>
            </a:fld>
            <a:endParaRPr lang="nl-NL"/>
          </a:p>
        </p:txBody>
      </p:sp>
      <p:pic>
        <p:nvPicPr>
          <p:cNvPr id="8194" name="Picture 2" descr="MergeBoard - Execute Docker Containers as QEMU MicroVMs">
            <a:extLst>
              <a:ext uri="{FF2B5EF4-FFF2-40B4-BE49-F238E27FC236}">
                <a16:creationId xmlns:a16="http://schemas.microsoft.com/office/drawing/2014/main" id="{D135651E-A452-F1A8-0AE3-B6042F3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8" y="1248000"/>
            <a:ext cx="10271997" cy="483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2773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638E0-0A5A-8A38-D53D-207F0C086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Om </a:t>
            </a:r>
            <a:r>
              <a:rPr lang="en-US" dirty="0" err="1"/>
              <a:t>dit</a:t>
            </a:r>
            <a:r>
              <a:rPr lang="en-US" dirty="0"/>
              <a:t> te </a:t>
            </a:r>
            <a:r>
              <a:rPr lang="en-US" dirty="0" err="1"/>
              <a:t>vervoeren</a:t>
            </a:r>
            <a:r>
              <a:rPr lang="en-US" dirty="0"/>
              <a:t> – </a:t>
            </a:r>
            <a:r>
              <a:rPr lang="en-US" dirty="0" err="1"/>
              <a:t>heb</a:t>
            </a:r>
            <a:r>
              <a:rPr lang="en-US" dirty="0"/>
              <a:t>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stuurman</a:t>
            </a:r>
            <a:r>
              <a:rPr lang="en-US" dirty="0"/>
              <a:t> </a:t>
            </a:r>
            <a:r>
              <a:rPr lang="en-US" dirty="0" err="1"/>
              <a:t>nodig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AC491-A2D9-2430-A605-FB3E1F631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DC72E-82DB-AE2C-50EB-504BC1C1E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34</a:t>
            </a:fld>
            <a:endParaRPr lang="nl-NL"/>
          </a:p>
        </p:txBody>
      </p:sp>
      <p:pic>
        <p:nvPicPr>
          <p:cNvPr id="8194" name="Picture 2" descr="MergeBoard - Execute Docker Containers as QEMU MicroVMs">
            <a:extLst>
              <a:ext uri="{FF2B5EF4-FFF2-40B4-BE49-F238E27FC236}">
                <a16:creationId xmlns:a16="http://schemas.microsoft.com/office/drawing/2014/main" id="{D135651E-A452-F1A8-0AE3-B6042F38FB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749" y="1181325"/>
            <a:ext cx="3984290" cy="187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373B5F-0A01-5A15-13C3-EE86E8994E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13" y="1296290"/>
            <a:ext cx="4809524" cy="234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20" name="Picture 4" descr="Kubernetes - Logos Download">
            <a:extLst>
              <a:ext uri="{FF2B5EF4-FFF2-40B4-BE49-F238E27FC236}">
                <a16:creationId xmlns:a16="http://schemas.microsoft.com/office/drawing/2014/main" id="{EB803CE2-A8AE-4A61-0F89-FEFC3114E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025" y="2926152"/>
            <a:ext cx="6870150" cy="349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5106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30B1E-C7F7-B0B3-0CBB-8DFCA8A70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Fabriek</a:t>
            </a:r>
            <a:r>
              <a:rPr lang="en-US" dirty="0"/>
              <a:t> </a:t>
            </a:r>
            <a:r>
              <a:rPr lang="en-US" dirty="0" err="1"/>
              <a:t>aangeboden</a:t>
            </a:r>
            <a:br>
              <a:rPr lang="en-US" dirty="0"/>
            </a:br>
            <a:r>
              <a:rPr lang="en-US" dirty="0"/>
              <a:t>om </a:t>
            </a:r>
            <a:r>
              <a:rPr lang="en-US" dirty="0" err="1"/>
              <a:t>uw</a:t>
            </a:r>
            <a:r>
              <a:rPr lang="en-US" dirty="0"/>
              <a:t> werk te </a:t>
            </a:r>
            <a:r>
              <a:rPr lang="en-US" dirty="0" err="1"/>
              <a:t>doen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804CDC-7E41-D9BB-719B-8F13BB202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hebben</a:t>
            </a:r>
            <a:endParaRPr lang="en-US" dirty="0"/>
          </a:p>
          <a:p>
            <a:pPr lvl="1"/>
            <a:r>
              <a:rPr lang="en-US" dirty="0" err="1"/>
              <a:t>gebouwen</a:t>
            </a:r>
            <a:r>
              <a:rPr lang="en-US" dirty="0"/>
              <a:t>, </a:t>
            </a:r>
            <a:r>
              <a:rPr lang="en-US" dirty="0" err="1"/>
              <a:t>wegen</a:t>
            </a:r>
            <a:endParaRPr lang="en-US" dirty="0"/>
          </a:p>
          <a:p>
            <a:pPr lvl="1"/>
            <a:r>
              <a:rPr lang="en-US" dirty="0"/>
              <a:t>utilities – water, </a:t>
            </a:r>
            <a:r>
              <a:rPr lang="en-US" dirty="0" err="1"/>
              <a:t>stroom</a:t>
            </a:r>
            <a:r>
              <a:rPr lang="en-US" dirty="0"/>
              <a:t>, gas, </a:t>
            </a:r>
            <a:r>
              <a:rPr lang="en-US" dirty="0" err="1"/>
              <a:t>riool</a:t>
            </a:r>
            <a:r>
              <a:rPr lang="en-US" dirty="0"/>
              <a:t>, </a:t>
            </a:r>
            <a:r>
              <a:rPr lang="en-US" dirty="0" err="1"/>
              <a:t>schoorstenen</a:t>
            </a:r>
            <a:r>
              <a:rPr lang="en-US" dirty="0"/>
              <a:t>, </a:t>
            </a:r>
            <a:r>
              <a:rPr lang="en-US" dirty="0" err="1"/>
              <a:t>verlichting</a:t>
            </a:r>
            <a:r>
              <a:rPr lang="en-US" dirty="0"/>
              <a:t>, internet</a:t>
            </a:r>
          </a:p>
          <a:p>
            <a:pPr lvl="1"/>
            <a:r>
              <a:rPr lang="en-US" dirty="0" err="1"/>
              <a:t>voorzieningen</a:t>
            </a:r>
            <a:r>
              <a:rPr lang="en-US" dirty="0"/>
              <a:t> – </a:t>
            </a:r>
            <a:r>
              <a:rPr lang="en-US" dirty="0" err="1"/>
              <a:t>schoonmaak</a:t>
            </a:r>
            <a:r>
              <a:rPr lang="en-US" dirty="0"/>
              <a:t>, </a:t>
            </a:r>
            <a:r>
              <a:rPr lang="en-US" dirty="0" err="1"/>
              <a:t>magazijn</a:t>
            </a:r>
            <a:r>
              <a:rPr lang="en-US" dirty="0"/>
              <a:t>, </a:t>
            </a:r>
            <a:r>
              <a:rPr lang="en-US" dirty="0" err="1"/>
              <a:t>afvalafvoer</a:t>
            </a:r>
            <a:endParaRPr lang="en-US" dirty="0"/>
          </a:p>
          <a:p>
            <a:pPr lvl="1"/>
            <a:r>
              <a:rPr lang="en-US" dirty="0" err="1"/>
              <a:t>faciliteiten</a:t>
            </a:r>
            <a:r>
              <a:rPr lang="en-US" dirty="0"/>
              <a:t> – </a:t>
            </a:r>
            <a:r>
              <a:rPr lang="en-US" dirty="0" err="1"/>
              <a:t>gereedschap</a:t>
            </a:r>
            <a:r>
              <a:rPr lang="en-US" dirty="0"/>
              <a:t>, </a:t>
            </a:r>
            <a:r>
              <a:rPr lang="en-US" dirty="0" err="1"/>
              <a:t>lopende</a:t>
            </a:r>
            <a:r>
              <a:rPr lang="en-US" dirty="0"/>
              <a:t> </a:t>
            </a:r>
            <a:r>
              <a:rPr lang="en-US" dirty="0" err="1"/>
              <a:t>banden</a:t>
            </a:r>
            <a:r>
              <a:rPr lang="en-US" dirty="0"/>
              <a:t>, robots, </a:t>
            </a:r>
            <a:r>
              <a:rPr lang="en-US" dirty="0" err="1"/>
              <a:t>paintshop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teams – </a:t>
            </a:r>
            <a:r>
              <a:rPr lang="en-US" dirty="0" err="1"/>
              <a:t>medewerkers</a:t>
            </a:r>
            <a:r>
              <a:rPr lang="en-US" dirty="0"/>
              <a:t> in diverse rollen</a:t>
            </a:r>
          </a:p>
          <a:p>
            <a:pPr lvl="1"/>
            <a:r>
              <a:rPr lang="en-US" dirty="0" err="1"/>
              <a:t>processen</a:t>
            </a:r>
            <a:r>
              <a:rPr lang="en-US" dirty="0"/>
              <a:t> – werk </a:t>
            </a:r>
            <a:r>
              <a:rPr lang="en-US" dirty="0" err="1"/>
              <a:t>starten</a:t>
            </a:r>
            <a:r>
              <a:rPr lang="en-US" dirty="0"/>
              <a:t>, team </a:t>
            </a:r>
            <a:r>
              <a:rPr lang="en-US" dirty="0" err="1"/>
              <a:t>opschalen</a:t>
            </a:r>
            <a:r>
              <a:rPr lang="en-US" dirty="0"/>
              <a:t>, </a:t>
            </a:r>
            <a:r>
              <a:rPr lang="en-US" dirty="0" err="1"/>
              <a:t>afschalen</a:t>
            </a:r>
            <a:r>
              <a:rPr lang="en-US" dirty="0"/>
              <a:t>, </a:t>
            </a:r>
            <a:r>
              <a:rPr lang="en-US" dirty="0" err="1"/>
              <a:t>monitoren</a:t>
            </a:r>
            <a:r>
              <a:rPr lang="en-US" dirty="0"/>
              <a:t>, team </a:t>
            </a:r>
            <a:r>
              <a:rPr lang="en-US" dirty="0" err="1"/>
              <a:t>wisselen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 err="1"/>
              <a:t>Geef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uw</a:t>
            </a:r>
            <a:r>
              <a:rPr lang="en-US" dirty="0"/>
              <a:t> “workload”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 zorgen </a:t>
            </a:r>
            <a:r>
              <a:rPr lang="en-US" dirty="0" err="1"/>
              <a:t>voor</a:t>
            </a:r>
            <a:r>
              <a:rPr lang="en-US" dirty="0"/>
              <a:t> de uitvoering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481370-582B-B858-9C9E-041BE96FA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35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0307A0-DB79-3336-2B1A-5AE909E8D9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810" y="331008"/>
            <a:ext cx="7040865" cy="26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9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D21A3-3302-E6E7-A09A-1E91E44C0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introductie Kubernetes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E07C5F-C631-F428-F98F-D3E06750E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om containers “te </a:t>
            </a:r>
            <a:r>
              <a:rPr lang="en-US" dirty="0" err="1"/>
              <a:t>runnen</a:t>
            </a:r>
            <a:r>
              <a:rPr lang="en-US" dirty="0"/>
              <a:t>”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</a:t>
            </a:r>
            <a:r>
              <a:rPr lang="en-US" dirty="0" err="1"/>
              <a:t>fabriek</a:t>
            </a:r>
            <a:r>
              <a:rPr lang="en-US" dirty="0"/>
              <a:t> om container-</a:t>
            </a:r>
            <a:r>
              <a:rPr lang="en-US" dirty="0" err="1"/>
              <a:t>werkpakketten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te </a:t>
            </a:r>
            <a:r>
              <a:rPr lang="en-US" dirty="0" err="1"/>
              <a:t>voeren</a:t>
            </a:r>
            <a:br>
              <a:rPr lang="en-US" dirty="0"/>
            </a:br>
            <a:r>
              <a:rPr lang="en-US" dirty="0"/>
              <a:t> met CPU + Memory + Storage + Netwerk)</a:t>
            </a:r>
          </a:p>
          <a:p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te </a:t>
            </a:r>
            <a:r>
              <a:rPr lang="en-US" dirty="0" err="1"/>
              <a:t>monitoren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te </a:t>
            </a:r>
            <a:r>
              <a:rPr lang="en-US" dirty="0" err="1"/>
              <a:t>herstarten</a:t>
            </a:r>
            <a:r>
              <a:rPr lang="en-US" dirty="0"/>
              <a:t>/</a:t>
            </a:r>
            <a:r>
              <a:rPr lang="en-US" dirty="0" err="1"/>
              <a:t>vervangen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te </a:t>
            </a:r>
            <a:r>
              <a:rPr lang="en-US" dirty="0" err="1"/>
              <a:t>dupliceren</a:t>
            </a:r>
            <a:r>
              <a:rPr lang="en-US" dirty="0"/>
              <a:t> – </a:t>
            </a:r>
            <a:r>
              <a:rPr lang="en-US" dirty="0" err="1"/>
              <a:t>opschalen</a:t>
            </a:r>
            <a:r>
              <a:rPr lang="en-US" dirty="0"/>
              <a:t>/</a:t>
            </a:r>
            <a:r>
              <a:rPr lang="en-US" dirty="0" err="1"/>
              <a:t>afschalen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om </a:t>
            </a:r>
            <a:r>
              <a:rPr lang="en-US" dirty="0" err="1"/>
              <a:t>verkeer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containers te sturen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om te </a:t>
            </a:r>
            <a:r>
              <a:rPr lang="en-US" dirty="0" err="1"/>
              <a:t>automatiseren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te </a:t>
            </a:r>
            <a:r>
              <a:rPr lang="en-US" dirty="0" err="1"/>
              <a:t>standaardiseren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9C18B-256B-132A-311E-84488E7B1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36</a:t>
            </a:fld>
            <a:endParaRPr lang="nl-NL"/>
          </a:p>
        </p:txBody>
      </p:sp>
      <p:pic>
        <p:nvPicPr>
          <p:cNvPr id="5" name="Picture 4" descr="Kubernetes - Logos Download">
            <a:extLst>
              <a:ext uri="{FF2B5EF4-FFF2-40B4-BE49-F238E27FC236}">
                <a16:creationId xmlns:a16="http://schemas.microsoft.com/office/drawing/2014/main" id="{8818A4B6-1F84-DF6E-78D4-05178024D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155" y="4046428"/>
            <a:ext cx="4408520" cy="2241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A777F863-81ED-CEC5-00CC-967C93D2FDDC}"/>
              </a:ext>
            </a:extLst>
          </p:cNvPr>
          <p:cNvSpPr/>
          <p:nvPr/>
        </p:nvSpPr>
        <p:spPr>
          <a:xfrm>
            <a:off x="7115925" y="814491"/>
            <a:ext cx="4659750" cy="2952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จริงๆ แล้ว Docker ทำอะไรได้มากกว่า run container มาหาคำตอบกัน — Part 1">
            <a:extLst>
              <a:ext uri="{FF2B5EF4-FFF2-40B4-BE49-F238E27FC236}">
                <a16:creationId xmlns:a16="http://schemas.microsoft.com/office/drawing/2014/main" id="{C43D4308-95E3-FE60-782E-F0374B7246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 r="29851" b="66294"/>
          <a:stretch/>
        </p:blipFill>
        <p:spPr bwMode="auto">
          <a:xfrm>
            <a:off x="7277160" y="1637541"/>
            <a:ext cx="3630880" cy="19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152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5" name="Text Placeholder 1">
            <a:extLst>
              <a:ext uri="{FF2B5EF4-FFF2-40B4-BE49-F238E27FC236}">
                <a16:creationId xmlns:a16="http://schemas.microsoft.com/office/drawing/2014/main" id="{780E10D4-CC47-CF48-1381-E2BC7CF29B6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84595" y="0"/>
            <a:ext cx="330740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BF58F28E-221B-2B26-F2A4-9FC13D0A95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85" r="2" b="2"/>
          <a:stretch/>
        </p:blipFill>
        <p:spPr bwMode="auto">
          <a:xfrm>
            <a:off x="4165600" y="1085320"/>
            <a:ext cx="7065433" cy="512611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7417" name="Text Placeholder 3">
            <a:extLst>
              <a:ext uri="{FF2B5EF4-FFF2-40B4-BE49-F238E27FC236}">
                <a16:creationId xmlns:a16="http://schemas.microsoft.com/office/drawing/2014/main" id="{4D86A5DE-8282-9BAF-7265-1B32BE2E94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67" y="1085320"/>
            <a:ext cx="2834438" cy="5126111"/>
          </a:xfrm>
        </p:spPr>
        <p:txBody>
          <a:bodyPr/>
          <a:lstStyle/>
          <a:p>
            <a:r>
              <a:rPr lang="en-US" dirty="0"/>
              <a:t>Als er </a:t>
            </a:r>
            <a:r>
              <a:rPr lang="en-US" dirty="0" err="1"/>
              <a:t>meer</a:t>
            </a:r>
            <a:r>
              <a:rPr lang="en-US" dirty="0"/>
              <a:t> containers </a:t>
            </a:r>
            <a:r>
              <a:rPr lang="en-US" dirty="0" err="1"/>
              <a:t>zijn</a:t>
            </a:r>
            <a:r>
              <a:rPr lang="en-US" dirty="0"/>
              <a:t> dan er </a:t>
            </a:r>
            <a:r>
              <a:rPr lang="en-US" dirty="0" err="1"/>
              <a:t>passen</a:t>
            </a:r>
            <a:r>
              <a:rPr lang="en-US" dirty="0"/>
              <a:t>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D21A3-3302-E6E7-A09A-1E91E44C0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 anchor="ctr">
            <a:normAutofit/>
          </a:bodyPr>
          <a:lstStyle/>
          <a:p>
            <a:r>
              <a:rPr lang="en-US" sz="1500" dirty="0" err="1"/>
              <a:t>introductie</a:t>
            </a:r>
            <a:r>
              <a:rPr lang="en-US" sz="1500" dirty="0"/>
              <a:t> Kubernetes Cluster</a:t>
            </a:r>
          </a:p>
        </p:txBody>
      </p:sp>
      <p:sp>
        <p:nvSpPr>
          <p:cNvPr id="17419" name="Picture Placeholder 5">
            <a:extLst>
              <a:ext uri="{FF2B5EF4-FFF2-40B4-BE49-F238E27FC236}">
                <a16:creationId xmlns:a16="http://schemas.microsoft.com/office/drawing/2014/main" id="{2F249EEF-F23E-AA61-A001-B42B0A459AF3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0037764" y="454425"/>
            <a:ext cx="1195200" cy="231345"/>
          </a:xfrm>
        </p:spPr>
      </p:sp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309C18B-256B-132A-311E-84488E7B17A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679675" y="6672000"/>
            <a:ext cx="192000" cy="144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53879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B1EB42-6FDB-107D-5C5E-3A8379D06D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A94DF5-503C-0313-6008-06110A49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 – pool of nodes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368F47-98E2-22F4-1E22-532D57EAF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205E7D-C14C-09AD-DDE7-0506DDB909BC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105F7A1-E755-1CC3-0F07-70B732EB64F7}"/>
              </a:ext>
            </a:extLst>
          </p:cNvPr>
          <p:cNvSpPr/>
          <p:nvPr/>
        </p:nvSpPr>
        <p:spPr>
          <a:xfrm>
            <a:off x="3766125" y="1483785"/>
            <a:ext cx="4659750" cy="2952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จริงๆ แล้ว Docker ทำอะไรได้มากกว่า run container มาหาคำตอบกัน — Part 1">
            <a:extLst>
              <a:ext uri="{FF2B5EF4-FFF2-40B4-BE49-F238E27FC236}">
                <a16:creationId xmlns:a16="http://schemas.microsoft.com/office/drawing/2014/main" id="{5EEEFB7B-A1EA-35DD-4AA9-56EBC271B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 r="29851" b="66294"/>
          <a:stretch/>
        </p:blipFill>
        <p:spPr bwMode="auto">
          <a:xfrm>
            <a:off x="3927360" y="2306835"/>
            <a:ext cx="3630880" cy="19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Kubernetes - Logos Download">
            <a:extLst>
              <a:ext uri="{FF2B5EF4-FFF2-40B4-BE49-F238E27FC236}">
                <a16:creationId xmlns:a16="http://schemas.microsoft.com/office/drawing/2014/main" id="{0113E0A7-9D42-AD56-7040-592E780EE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33027" b="32194"/>
          <a:stretch/>
        </p:blipFill>
        <p:spPr bwMode="auto">
          <a:xfrm>
            <a:off x="7558240" y="1221401"/>
            <a:ext cx="1195200" cy="108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Black server icon - Free black server icons">
            <a:extLst>
              <a:ext uri="{FF2B5EF4-FFF2-40B4-BE49-F238E27FC236}">
                <a16:creationId xmlns:a16="http://schemas.microsoft.com/office/drawing/2014/main" id="{968D9AC7-CBFA-EFE1-183E-18E099B4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077" y="4444361"/>
            <a:ext cx="1787845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จริงๆ แล้ว Docker ทำอะไรได้มากกว่า run container มาหาคำตอบกัน — Part 1">
            <a:extLst>
              <a:ext uri="{FF2B5EF4-FFF2-40B4-BE49-F238E27FC236}">
                <a16:creationId xmlns:a16="http://schemas.microsoft.com/office/drawing/2014/main" id="{9C489B82-B0AC-63F7-8224-1200B134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7" r="40201" b="66294"/>
          <a:stretch/>
        </p:blipFill>
        <p:spPr bwMode="auto">
          <a:xfrm>
            <a:off x="648461" y="2466543"/>
            <a:ext cx="1392990" cy="19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lack server icon - Free black server icons">
            <a:extLst>
              <a:ext uri="{FF2B5EF4-FFF2-40B4-BE49-F238E27FC236}">
                <a16:creationId xmlns:a16="http://schemas.microsoft.com/office/drawing/2014/main" id="{B32CC9B3-E1A2-C561-1E1B-DFC55303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02" y="4444361"/>
            <a:ext cx="1787845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66B5845-B896-C43B-CB97-EF326EB1D484}"/>
              </a:ext>
            </a:extLst>
          </p:cNvPr>
          <p:cNvSpPr/>
          <p:nvPr/>
        </p:nvSpPr>
        <p:spPr>
          <a:xfrm>
            <a:off x="7865721" y="4391456"/>
            <a:ext cx="1787845" cy="660562"/>
          </a:xfrm>
          <a:prstGeom prst="wedgeRectCallout">
            <a:avLst>
              <a:gd name="adj1" fmla="val -107066"/>
              <a:gd name="adj2" fmla="val 7832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Server, Computer, VM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87F21B13-8A38-A08D-38BB-CA78DCDD60A4}"/>
              </a:ext>
            </a:extLst>
          </p:cNvPr>
          <p:cNvSpPr/>
          <p:nvPr/>
        </p:nvSpPr>
        <p:spPr>
          <a:xfrm>
            <a:off x="7558240" y="5323968"/>
            <a:ext cx="1787845" cy="660562"/>
          </a:xfrm>
          <a:prstGeom prst="wedgeRectCallout">
            <a:avLst>
              <a:gd name="adj1" fmla="val -86846"/>
              <a:gd name="adj2" fmla="val -2468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Laptop, On Prem, Cloud</a:t>
            </a:r>
          </a:p>
        </p:txBody>
      </p:sp>
    </p:spTree>
    <p:extLst>
      <p:ext uri="{BB962C8B-B14F-4D97-AF65-F5344CB8AC3E}">
        <p14:creationId xmlns:p14="http://schemas.microsoft.com/office/powerpoint/2010/main" val="77983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B1EB42-6FDB-107D-5C5E-3A8379D06D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A94DF5-503C-0313-6008-06110A49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 – pool of nodes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368F47-98E2-22F4-1E22-532D57EAF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205E7D-C14C-09AD-DDE7-0506DDB909BC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105F7A1-E755-1CC3-0F07-70B732EB64F7}"/>
              </a:ext>
            </a:extLst>
          </p:cNvPr>
          <p:cNvSpPr/>
          <p:nvPr/>
        </p:nvSpPr>
        <p:spPr>
          <a:xfrm>
            <a:off x="1669312" y="1483785"/>
            <a:ext cx="6756563" cy="2952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จริงๆ แล้ว Docker ทำอะไรได้มากกว่า run container มาหาคำตอบกัน — Part 1">
            <a:extLst>
              <a:ext uri="{FF2B5EF4-FFF2-40B4-BE49-F238E27FC236}">
                <a16:creationId xmlns:a16="http://schemas.microsoft.com/office/drawing/2014/main" id="{5EEEFB7B-A1EA-35DD-4AA9-56EBC271B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 r="29851" b="66294"/>
          <a:stretch/>
        </p:blipFill>
        <p:spPr bwMode="auto">
          <a:xfrm>
            <a:off x="3927360" y="2306835"/>
            <a:ext cx="3630880" cy="19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Kubernetes - Logos Download">
            <a:extLst>
              <a:ext uri="{FF2B5EF4-FFF2-40B4-BE49-F238E27FC236}">
                <a16:creationId xmlns:a16="http://schemas.microsoft.com/office/drawing/2014/main" id="{0113E0A7-9D42-AD56-7040-592E780EE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33027" b="32194"/>
          <a:stretch/>
        </p:blipFill>
        <p:spPr bwMode="auto">
          <a:xfrm>
            <a:off x="7558240" y="1221401"/>
            <a:ext cx="1195200" cy="108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Black server icon - Free black server icons">
            <a:extLst>
              <a:ext uri="{FF2B5EF4-FFF2-40B4-BE49-F238E27FC236}">
                <a16:creationId xmlns:a16="http://schemas.microsoft.com/office/drawing/2014/main" id="{968D9AC7-CBFA-EFE1-183E-18E099B4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077" y="4444361"/>
            <a:ext cx="1787845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จริงๆ แล้ว Docker ทำอะไรได้มากกว่า run container มาหาคำตอบกัน — Part 1">
            <a:extLst>
              <a:ext uri="{FF2B5EF4-FFF2-40B4-BE49-F238E27FC236}">
                <a16:creationId xmlns:a16="http://schemas.microsoft.com/office/drawing/2014/main" id="{9C489B82-B0AC-63F7-8224-1200B134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7" r="40201" b="66294"/>
          <a:stretch/>
        </p:blipFill>
        <p:spPr bwMode="auto">
          <a:xfrm>
            <a:off x="1977530" y="2306834"/>
            <a:ext cx="1392990" cy="19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lack server icon - Free black server icons">
            <a:extLst>
              <a:ext uri="{FF2B5EF4-FFF2-40B4-BE49-F238E27FC236}">
                <a16:creationId xmlns:a16="http://schemas.microsoft.com/office/drawing/2014/main" id="{B32CC9B3-E1A2-C561-1E1B-DFC55303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02" y="4444361"/>
            <a:ext cx="1787845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068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2CF2F-E124-E823-C11F-091B596F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Termen van vandaag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2DD0A-8F00-2ED2-65E9-836426279F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Virtualisatie</a:t>
            </a:r>
            <a:endParaRPr lang="en-US" dirty="0"/>
          </a:p>
          <a:p>
            <a:r>
              <a:rPr lang="en-US" dirty="0"/>
              <a:t>Virtual Machine (VM)</a:t>
            </a:r>
          </a:p>
          <a:p>
            <a:r>
              <a:rPr lang="en-US" dirty="0"/>
              <a:t>Container : Container Image, Container Registry</a:t>
            </a:r>
          </a:p>
          <a:p>
            <a:r>
              <a:rPr lang="en-US" dirty="0"/>
              <a:t>Docker</a:t>
            </a:r>
          </a:p>
          <a:p>
            <a:r>
              <a:rPr lang="en-US" dirty="0"/>
              <a:t>Kubernetes</a:t>
            </a:r>
          </a:p>
          <a:p>
            <a:r>
              <a:rPr lang="en-US" dirty="0"/>
              <a:t>OpenShift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3D5A8-B098-D4D1-114A-AEED6DC5C824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/>
        <p:txBody>
          <a:bodyPr/>
          <a:lstStyle/>
          <a:p>
            <a:fld id="{423C3B6B-6A92-47D9-8442-21C52808D90D}" type="datetime1">
              <a:rPr lang="en-US" smtClean="0"/>
              <a:t>02-Nov-22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5D877-A36D-0477-B54A-4B90DFA2D2E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r>
              <a:rPr lang="nl-NL" dirty="0" err="1"/>
              <a:t>TechTalks</a:t>
            </a:r>
            <a:r>
              <a:rPr lang="nl-NL" dirty="0"/>
              <a:t> 101 - Virtualisatie &amp; Containers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B5BFF7-079C-2B19-0A5F-0FB4F3479E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</a:t>
            </a:fld>
            <a:endParaRPr lang="nl-NL"/>
          </a:p>
        </p:txBody>
      </p:sp>
      <p:pic>
        <p:nvPicPr>
          <p:cNvPr id="7" name="Snagit_SNG851">
            <a:extLst>
              <a:ext uri="{FF2B5EF4-FFF2-40B4-BE49-F238E27FC236}">
                <a16:creationId xmlns:a16="http://schemas.microsoft.com/office/drawing/2014/main" id="{E7BF3D24-9D2F-F8E5-50ED-D6254B101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745" y="4388209"/>
            <a:ext cx="1680502" cy="305546"/>
          </a:xfrm>
          <a:prstGeom prst="rect">
            <a:avLst/>
          </a:prstGeom>
        </p:spPr>
      </p:pic>
      <p:pic>
        <p:nvPicPr>
          <p:cNvPr id="8" name="Snagit_SNG822">
            <a:extLst>
              <a:ext uri="{FF2B5EF4-FFF2-40B4-BE49-F238E27FC236}">
                <a16:creationId xmlns:a16="http://schemas.microsoft.com/office/drawing/2014/main" id="{372C5D14-E3CF-D08F-4B81-C4925C72FC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8286" y="3880656"/>
            <a:ext cx="1527417" cy="281198"/>
          </a:xfrm>
          <a:prstGeom prst="rect">
            <a:avLst/>
          </a:prstGeom>
        </p:spPr>
      </p:pic>
      <p:pic>
        <p:nvPicPr>
          <p:cNvPr id="9" name="Snagit_SNG851">
            <a:extLst>
              <a:ext uri="{FF2B5EF4-FFF2-40B4-BE49-F238E27FC236}">
                <a16:creationId xmlns:a16="http://schemas.microsoft.com/office/drawing/2014/main" id="{07E22719-F679-7E72-A13E-0B0D7F449B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68286" y="2538385"/>
            <a:ext cx="1439991" cy="419997"/>
          </a:xfrm>
          <a:prstGeom prst="rect">
            <a:avLst/>
          </a:prstGeom>
        </p:spPr>
      </p:pic>
      <p:pic>
        <p:nvPicPr>
          <p:cNvPr id="10" name="Snagit_SNG856">
            <a:extLst>
              <a:ext uri="{FF2B5EF4-FFF2-40B4-BE49-F238E27FC236}">
                <a16:creationId xmlns:a16="http://schemas.microsoft.com/office/drawing/2014/main" id="{209D74A1-E4A2-463D-E96C-9A60EF477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7151" y="3223073"/>
            <a:ext cx="1680502" cy="361542"/>
          </a:xfrm>
          <a:prstGeom prst="rect">
            <a:avLst/>
          </a:prstGeom>
        </p:spPr>
      </p:pic>
      <p:pic>
        <p:nvPicPr>
          <p:cNvPr id="11" name="Snagit_SNG83E">
            <a:extLst>
              <a:ext uri="{FF2B5EF4-FFF2-40B4-BE49-F238E27FC236}">
                <a16:creationId xmlns:a16="http://schemas.microsoft.com/office/drawing/2014/main" id="{CD573889-B532-0BA4-0E62-206BBB1FBE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8594" y="1980077"/>
            <a:ext cx="1057101" cy="279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D42CA1-278F-E14A-F857-FFC83DD698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3899" y="4838493"/>
            <a:ext cx="1152428" cy="334431"/>
          </a:xfrm>
          <a:prstGeom prst="rect">
            <a:avLst/>
          </a:prstGeom>
        </p:spPr>
      </p:pic>
      <p:pic>
        <p:nvPicPr>
          <p:cNvPr id="13" name="Snagit_SNG853">
            <a:extLst>
              <a:ext uri="{FF2B5EF4-FFF2-40B4-BE49-F238E27FC236}">
                <a16:creationId xmlns:a16="http://schemas.microsoft.com/office/drawing/2014/main" id="{7578BA48-6221-6EF2-2C6E-0035C8D6D4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2021" y="5452225"/>
            <a:ext cx="2072640" cy="375920"/>
          </a:xfrm>
          <a:prstGeom prst="rect">
            <a:avLst/>
          </a:prstGeom>
        </p:spPr>
      </p:pic>
      <p:pic>
        <p:nvPicPr>
          <p:cNvPr id="14" name="Snagit_SNG820">
            <a:extLst>
              <a:ext uri="{FF2B5EF4-FFF2-40B4-BE49-F238E27FC236}">
                <a16:creationId xmlns:a16="http://schemas.microsoft.com/office/drawing/2014/main" id="{15BFC536-1D92-609A-73F6-63197F7BBA5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99742" y="6038176"/>
            <a:ext cx="1239509" cy="499647"/>
          </a:xfrm>
          <a:prstGeom prst="rect">
            <a:avLst/>
          </a:prstGeom>
        </p:spPr>
      </p:pic>
      <p:pic>
        <p:nvPicPr>
          <p:cNvPr id="15" name="Snagit_SNG84F">
            <a:extLst>
              <a:ext uri="{FF2B5EF4-FFF2-40B4-BE49-F238E27FC236}">
                <a16:creationId xmlns:a16="http://schemas.microsoft.com/office/drawing/2014/main" id="{9EB081C2-F4AB-0577-D8D0-8F43127D165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66417" y="1474787"/>
            <a:ext cx="1041860" cy="329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7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B1EB42-6FDB-107D-5C5E-3A8379D06D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A94DF5-503C-0313-6008-06110A49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 – pool of nodes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368F47-98E2-22F4-1E22-532D57EAF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205E7D-C14C-09AD-DDE7-0506DDB909BC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105F7A1-E755-1CC3-0F07-70B732EB64F7}"/>
              </a:ext>
            </a:extLst>
          </p:cNvPr>
          <p:cNvSpPr/>
          <p:nvPr/>
        </p:nvSpPr>
        <p:spPr>
          <a:xfrm>
            <a:off x="1669312" y="1483785"/>
            <a:ext cx="6762307" cy="2952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จริงๆ แล้ว Docker ทำอะไรได้มากกว่า run container มาหาคำตอบกัน — Part 1">
            <a:extLst>
              <a:ext uri="{FF2B5EF4-FFF2-40B4-BE49-F238E27FC236}">
                <a16:creationId xmlns:a16="http://schemas.microsoft.com/office/drawing/2014/main" id="{5EEEFB7B-A1EA-35DD-4AA9-56EBC271B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 r="29851" b="66294"/>
          <a:stretch/>
        </p:blipFill>
        <p:spPr bwMode="auto">
          <a:xfrm>
            <a:off x="3927360" y="2306835"/>
            <a:ext cx="3630880" cy="19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Black server icon - Free black server icons">
            <a:extLst>
              <a:ext uri="{FF2B5EF4-FFF2-40B4-BE49-F238E27FC236}">
                <a16:creationId xmlns:a16="http://schemas.microsoft.com/office/drawing/2014/main" id="{968D9AC7-CBFA-EFE1-183E-18E099B4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077" y="4444361"/>
            <a:ext cx="1787845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lack server icon - Free black server icons">
            <a:extLst>
              <a:ext uri="{FF2B5EF4-FFF2-40B4-BE49-F238E27FC236}">
                <a16:creationId xmlns:a16="http://schemas.microsoft.com/office/drawing/2014/main" id="{B32CC9B3-E1A2-C561-1E1B-DFC55303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02" y="4444361"/>
            <a:ext cx="1787845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 descr="Black server icon - Free black server icons">
            <a:extLst>
              <a:ext uri="{FF2B5EF4-FFF2-40B4-BE49-F238E27FC236}">
                <a16:creationId xmlns:a16="http://schemas.microsoft.com/office/drawing/2014/main" id="{57ED61BB-24A2-480A-0063-A7D7D04C3B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041" y="4444361"/>
            <a:ext cx="797562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Black server icon - Free black server icons">
            <a:extLst>
              <a:ext uri="{FF2B5EF4-FFF2-40B4-BE49-F238E27FC236}">
                <a16:creationId xmlns:a16="http://schemas.microsoft.com/office/drawing/2014/main" id="{EE6E3C8B-9AD5-B4EC-8198-A17CA344C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3" y="4444360"/>
            <a:ext cx="797562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จริงๆ แล้ว Docker ทำอะไรได้มากกว่า run container มาหาคำตอบกัน — Part 1">
            <a:extLst>
              <a:ext uri="{FF2B5EF4-FFF2-40B4-BE49-F238E27FC236}">
                <a16:creationId xmlns:a16="http://schemas.microsoft.com/office/drawing/2014/main" id="{94B026C6-C829-5F3C-2A23-7F6BC82513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7" r="40201" b="66294"/>
          <a:stretch/>
        </p:blipFill>
        <p:spPr bwMode="auto">
          <a:xfrm>
            <a:off x="1977530" y="2306834"/>
            <a:ext cx="1392990" cy="19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Kubernetes - Logos Download">
            <a:extLst>
              <a:ext uri="{FF2B5EF4-FFF2-40B4-BE49-F238E27FC236}">
                <a16:creationId xmlns:a16="http://schemas.microsoft.com/office/drawing/2014/main" id="{082CD1A7-0C49-DF37-F307-8BE87346B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33027" b="32194"/>
          <a:stretch/>
        </p:blipFill>
        <p:spPr bwMode="auto">
          <a:xfrm>
            <a:off x="7558240" y="1221401"/>
            <a:ext cx="1195200" cy="108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0588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7B1EB42-6FDB-107D-5C5E-3A8379D06D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A94DF5-503C-0313-6008-06110A494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Cluster – pool of nodes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368F47-98E2-22F4-1E22-532D57EAF0F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A205E7D-C14C-09AD-DDE7-0506DDB909BC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105F7A1-E755-1CC3-0F07-70B732EB64F7}"/>
              </a:ext>
            </a:extLst>
          </p:cNvPr>
          <p:cNvSpPr/>
          <p:nvPr/>
        </p:nvSpPr>
        <p:spPr>
          <a:xfrm>
            <a:off x="1669312" y="1483785"/>
            <a:ext cx="8091376" cy="29527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จริงๆ แล้ว Docker ทำอะไรได้มากกว่า run container มาหาคำตอบกัน — Part 1">
            <a:extLst>
              <a:ext uri="{FF2B5EF4-FFF2-40B4-BE49-F238E27FC236}">
                <a16:creationId xmlns:a16="http://schemas.microsoft.com/office/drawing/2014/main" id="{5EEEFB7B-A1EA-35DD-4AA9-56EBC271BC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7" r="29851" b="66294"/>
          <a:stretch/>
        </p:blipFill>
        <p:spPr bwMode="auto">
          <a:xfrm>
            <a:off x="3927360" y="2306835"/>
            <a:ext cx="3630880" cy="19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Kubernetes - Logos Download">
            <a:extLst>
              <a:ext uri="{FF2B5EF4-FFF2-40B4-BE49-F238E27FC236}">
                <a16:creationId xmlns:a16="http://schemas.microsoft.com/office/drawing/2014/main" id="{0113E0A7-9D42-AD56-7040-592E780EE5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33027" b="32194"/>
          <a:stretch/>
        </p:blipFill>
        <p:spPr bwMode="auto">
          <a:xfrm>
            <a:off x="8876619" y="1195409"/>
            <a:ext cx="1195200" cy="108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Black server icon - Free black server icons">
            <a:extLst>
              <a:ext uri="{FF2B5EF4-FFF2-40B4-BE49-F238E27FC236}">
                <a16:creationId xmlns:a16="http://schemas.microsoft.com/office/drawing/2014/main" id="{968D9AC7-CBFA-EFE1-183E-18E099B46D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2077" y="4444361"/>
            <a:ext cx="1787845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จริงๆ แล้ว Docker ทำอะไรได้มากกว่า run container มาหาคำตอบกัน — Part 1">
            <a:extLst>
              <a:ext uri="{FF2B5EF4-FFF2-40B4-BE49-F238E27FC236}">
                <a16:creationId xmlns:a16="http://schemas.microsoft.com/office/drawing/2014/main" id="{9C489B82-B0AC-63F7-8224-1200B1343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07" t="11365" r="50059" b="66294"/>
          <a:stretch/>
        </p:blipFill>
        <p:spPr bwMode="auto">
          <a:xfrm>
            <a:off x="1977530" y="2955851"/>
            <a:ext cx="669977" cy="1275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Black server icon - Free black server icons">
            <a:extLst>
              <a:ext uri="{FF2B5EF4-FFF2-40B4-BE49-F238E27FC236}">
                <a16:creationId xmlns:a16="http://schemas.microsoft.com/office/drawing/2014/main" id="{B32CC9B3-E1A2-C561-1E1B-DFC55303C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202" y="4444361"/>
            <a:ext cx="1787845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จริงๆ แล้ว Docker ทำอะไรได้มากกว่า run container มาหาคำตอบกัน — Part 1">
            <a:extLst>
              <a:ext uri="{FF2B5EF4-FFF2-40B4-BE49-F238E27FC236}">
                <a16:creationId xmlns:a16="http://schemas.microsoft.com/office/drawing/2014/main" id="{237C1657-C866-17F7-1926-13A9F32A47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19" r="40201" b="66294"/>
          <a:stretch/>
        </p:blipFill>
        <p:spPr bwMode="auto">
          <a:xfrm>
            <a:off x="8267553" y="2300450"/>
            <a:ext cx="739297" cy="1924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Black server icon - Free black server icons">
            <a:extLst>
              <a:ext uri="{FF2B5EF4-FFF2-40B4-BE49-F238E27FC236}">
                <a16:creationId xmlns:a16="http://schemas.microsoft.com/office/drawing/2014/main" id="{4F7167FB-2293-155B-0B1C-A10F6E6841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2041" y="4444361"/>
            <a:ext cx="797562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Black server icon - Free black server icons">
            <a:extLst>
              <a:ext uri="{FF2B5EF4-FFF2-40B4-BE49-F238E27FC236}">
                <a16:creationId xmlns:a16="http://schemas.microsoft.com/office/drawing/2014/main" id="{F93F1106-B13F-1B78-26ED-2CF89EC5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9603" y="4444360"/>
            <a:ext cx="797562" cy="1787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5169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600E1BF-78FF-4F7C-1762-DE8CEFA182A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F0FC51-E83C-C8DD-3EFB-50AC97924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Kubernetes </a:t>
            </a:r>
            <a:r>
              <a:rPr lang="en-US" dirty="0" err="1"/>
              <a:t>winkeL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59F6B2-C654-A8CF-C325-66A640015D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6CA24FD-E92E-A417-A330-D312CCA1219C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6" name="Picture 2" descr="HARRODS CRISIS: Is The World's Most Famous Store Going Downhill ...">
            <a:extLst>
              <a:ext uri="{FF2B5EF4-FFF2-40B4-BE49-F238E27FC236}">
                <a16:creationId xmlns:a16="http://schemas.microsoft.com/office/drawing/2014/main" id="{DAD24228-A9CC-95CB-E0CD-AA640C595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2850"/>
            <a:ext cx="12192000" cy="553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Kubernetes - Logos Download">
            <a:extLst>
              <a:ext uri="{FF2B5EF4-FFF2-40B4-BE49-F238E27FC236}">
                <a16:creationId xmlns:a16="http://schemas.microsoft.com/office/drawing/2014/main" id="{078A0567-14EC-ADD3-A4C8-8899F8999D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182"/>
          <a:stretch/>
        </p:blipFill>
        <p:spPr bwMode="auto">
          <a:xfrm>
            <a:off x="3891740" y="2264733"/>
            <a:ext cx="4408520" cy="601155"/>
          </a:xfrm>
          <a:prstGeom prst="rect">
            <a:avLst/>
          </a:prstGeom>
          <a:solidFill>
            <a:srgbClr val="1E3022"/>
          </a:solidFill>
        </p:spPr>
      </p:pic>
      <p:pic>
        <p:nvPicPr>
          <p:cNvPr id="7" name="Picture 4" descr="Kubernetes - Logos Download">
            <a:extLst>
              <a:ext uri="{FF2B5EF4-FFF2-40B4-BE49-F238E27FC236}">
                <a16:creationId xmlns:a16="http://schemas.microsoft.com/office/drawing/2014/main" id="{18BE877A-C568-8DF0-081A-1D5E56A89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33027" b="32194"/>
          <a:stretch/>
        </p:blipFill>
        <p:spPr bwMode="auto">
          <a:xfrm>
            <a:off x="5693557" y="1355236"/>
            <a:ext cx="775974" cy="7047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OUT2107">
            <a:extLst>
              <a:ext uri="{FF2B5EF4-FFF2-40B4-BE49-F238E27FC236}">
                <a16:creationId xmlns:a16="http://schemas.microsoft.com/office/drawing/2014/main" id="{3C3EC274-5807-310F-AAF5-D154EA649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2460" y="3216154"/>
            <a:ext cx="1339430" cy="780737"/>
          </a:xfrm>
          <a:prstGeom prst="rect">
            <a:avLst/>
          </a:prstGeom>
        </p:spPr>
      </p:pic>
      <p:pic>
        <p:nvPicPr>
          <p:cNvPr id="1028" name="Picture 4" descr="On-premise Kubernetes Clusters. What you need to know when deploying ...">
            <a:extLst>
              <a:ext uri="{FF2B5EF4-FFF2-40B4-BE49-F238E27FC236}">
                <a16:creationId xmlns:a16="http://schemas.microsoft.com/office/drawing/2014/main" id="{3103CFAA-7B37-5082-72D6-F47B2C541E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/>
          <a:stretch/>
        </p:blipFill>
        <p:spPr bwMode="auto">
          <a:xfrm>
            <a:off x="3070670" y="4464978"/>
            <a:ext cx="2926094" cy="1153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akvaz | Kubernetes The Hard Way on your laptop. Setup Virtual Machines.">
            <a:extLst>
              <a:ext uri="{FF2B5EF4-FFF2-40B4-BE49-F238E27FC236}">
                <a16:creationId xmlns:a16="http://schemas.microsoft.com/office/drawing/2014/main" id="{9CEC2EB5-2663-69A9-98D9-C2740D207E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561" y="4703710"/>
            <a:ext cx="999210" cy="685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ree Azure Kubernetes Service (AKS) Course | by John Hoelscher | Medium">
            <a:extLst>
              <a:ext uri="{FF2B5EF4-FFF2-40B4-BE49-F238E27FC236}">
                <a16:creationId xmlns:a16="http://schemas.microsoft.com/office/drawing/2014/main" id="{924B763A-5256-531E-0C6D-AE7434C8A6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7609" y="4787190"/>
            <a:ext cx="1718709" cy="79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mazon EKS - Turbonomic">
            <a:extLst>
              <a:ext uri="{FF2B5EF4-FFF2-40B4-BE49-F238E27FC236}">
                <a16:creationId xmlns:a16="http://schemas.microsoft.com/office/drawing/2014/main" id="{01414307-B067-95D6-ACD7-8E815BDBD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085" y="3245451"/>
            <a:ext cx="1208230" cy="1116300"/>
          </a:xfrm>
          <a:prstGeom prst="rect">
            <a:avLst/>
          </a:prstGeom>
          <a:solidFill>
            <a:srgbClr val="F92C3B"/>
          </a:solidFill>
        </p:spPr>
      </p:pic>
      <p:pic>
        <p:nvPicPr>
          <p:cNvPr id="1036" name="Picture 12" descr="Is Kubernetes The Right Fit? | ITNEXT">
            <a:extLst>
              <a:ext uri="{FF2B5EF4-FFF2-40B4-BE49-F238E27FC236}">
                <a16:creationId xmlns:a16="http://schemas.microsoft.com/office/drawing/2014/main" id="{756A3B0A-208E-1FDF-BE4F-6EE8D290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746" y="4557929"/>
            <a:ext cx="1469619" cy="900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ura Cristina Tobar en LinkedIn: Deploy site com OCI DevOps Pipeline">
            <a:extLst>
              <a:ext uri="{FF2B5EF4-FFF2-40B4-BE49-F238E27FC236}">
                <a16:creationId xmlns:a16="http://schemas.microsoft.com/office/drawing/2014/main" id="{09196527-D74A-3E43-8F58-8B117B3AC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5625" y="4287847"/>
            <a:ext cx="677215" cy="38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ow to rotate service bindings in IBM Cloud Kubernetes Service with no ...">
            <a:extLst>
              <a:ext uri="{FF2B5EF4-FFF2-40B4-BE49-F238E27FC236}">
                <a16:creationId xmlns:a16="http://schemas.microsoft.com/office/drawing/2014/main" id="{AC453BDD-7777-9D53-ED31-24907ADF8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486" y="4099272"/>
            <a:ext cx="972477" cy="45949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042" name="Picture 18" descr="Tower Server (Low Noise, Low Power) | ABMX Servers">
            <a:extLst>
              <a:ext uri="{FF2B5EF4-FFF2-40B4-BE49-F238E27FC236}">
                <a16:creationId xmlns:a16="http://schemas.microsoft.com/office/drawing/2014/main" id="{10522EDF-237B-91D3-08C1-47B29C407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57" r="23582"/>
          <a:stretch/>
        </p:blipFill>
        <p:spPr bwMode="auto">
          <a:xfrm>
            <a:off x="2583712" y="3513274"/>
            <a:ext cx="595423" cy="753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Kubernetes - Logos Download">
            <a:extLst>
              <a:ext uri="{FF2B5EF4-FFF2-40B4-BE49-F238E27FC236}">
                <a16:creationId xmlns:a16="http://schemas.microsoft.com/office/drawing/2014/main" id="{F0AB1832-9ADF-86E0-34E7-7FC943668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33027" b="32194"/>
          <a:stretch/>
        </p:blipFill>
        <p:spPr bwMode="auto">
          <a:xfrm>
            <a:off x="2412358" y="3429000"/>
            <a:ext cx="360262" cy="32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331E35-92B8-368F-1FCE-4BFC0E4E4262}"/>
              </a:ext>
            </a:extLst>
          </p:cNvPr>
          <p:cNvSpPr txBox="1"/>
          <p:nvPr/>
        </p:nvSpPr>
        <p:spPr>
          <a:xfrm>
            <a:off x="4078464" y="3313219"/>
            <a:ext cx="9105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5B5754"/>
                </a:solidFill>
              </a:rPr>
              <a:t>on premises</a:t>
            </a:r>
          </a:p>
        </p:txBody>
      </p:sp>
    </p:spTree>
    <p:extLst>
      <p:ext uri="{BB962C8B-B14F-4D97-AF65-F5344CB8AC3E}">
        <p14:creationId xmlns:p14="http://schemas.microsoft.com/office/powerpoint/2010/main" val="233356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894D8-ED57-3A53-677D-993F72AD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7A2AE-84E6-A60E-792F-8EDC65A0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CCDF3-9698-AB15-BC40-82C3326C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43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ED957-57A1-38C0-510E-9800CC59B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50"/>
            <a:ext cx="12192000" cy="6579109"/>
          </a:xfrm>
          <a:prstGeom prst="rect">
            <a:avLst/>
          </a:prstGeom>
        </p:spPr>
      </p:pic>
      <p:pic>
        <p:nvPicPr>
          <p:cNvPr id="6" name="Picture 4" descr="Kubernetes - Logos Download">
            <a:extLst>
              <a:ext uri="{FF2B5EF4-FFF2-40B4-BE49-F238E27FC236}">
                <a16:creationId xmlns:a16="http://schemas.microsoft.com/office/drawing/2014/main" id="{37D8D15F-6111-8348-365D-8F983EEB9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33027" b="32194"/>
          <a:stretch/>
        </p:blipFill>
        <p:spPr bwMode="auto">
          <a:xfrm>
            <a:off x="9951916" y="4729041"/>
            <a:ext cx="2218724" cy="201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2297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loud Native Computing Foundation | GitLab">
            <a:extLst>
              <a:ext uri="{FF2B5EF4-FFF2-40B4-BE49-F238E27FC236}">
                <a16:creationId xmlns:a16="http://schemas.microsoft.com/office/drawing/2014/main" id="{E75DA5B1-A58F-A565-B22B-F6D4713366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9914" y="74825"/>
            <a:ext cx="5183085" cy="82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D894D8-ED57-3A53-677D-993F72ADF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7A2AE-84E6-A60E-792F-8EDC65A02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CCDF3-9698-AB15-BC40-82C3326C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44</a:t>
            </a:fld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0ED957-57A1-38C0-510E-9800CC59B0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048" t="53692" r="16132" b="178"/>
          <a:stretch/>
        </p:blipFill>
        <p:spPr>
          <a:xfrm>
            <a:off x="2090543" y="298974"/>
            <a:ext cx="5541527" cy="63215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F87545D-6031-1904-EC09-F07C47589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543" y="298974"/>
            <a:ext cx="6012308" cy="6341930"/>
          </a:xfrm>
          <a:prstGeom prst="rect">
            <a:avLst/>
          </a:prstGeom>
        </p:spPr>
      </p:pic>
      <p:pic>
        <p:nvPicPr>
          <p:cNvPr id="6" name="Picture 4" descr="Kubernetes - Logos Download">
            <a:extLst>
              <a:ext uri="{FF2B5EF4-FFF2-40B4-BE49-F238E27FC236}">
                <a16:creationId xmlns:a16="http://schemas.microsoft.com/office/drawing/2014/main" id="{37D8D15F-6111-8348-365D-8F983EEB9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010" r="33027" b="32194"/>
          <a:stretch/>
        </p:blipFill>
        <p:spPr bwMode="auto">
          <a:xfrm>
            <a:off x="8028189" y="4782632"/>
            <a:ext cx="2218724" cy="2014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91001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Cloud Native Computing Foundation | GitLab">
            <a:extLst>
              <a:ext uri="{FF2B5EF4-FFF2-40B4-BE49-F238E27FC236}">
                <a16:creationId xmlns:a16="http://schemas.microsoft.com/office/drawing/2014/main" id="{4C7D68B5-DF9B-D1EC-5CD9-04B50A852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593" y="-139163"/>
            <a:ext cx="5183085" cy="82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F4CE78-3617-CC17-D2E7-7DE55DCE4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Leden van CNCF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75143B-569E-E13A-798A-95A55B64F7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90219-08B2-3D47-0C68-C57F2A3E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45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2650EB-D06F-BCE0-77C6-B95342999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717" y="570000"/>
            <a:ext cx="7756298" cy="601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37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16290-DF26-002E-109A-6BDA6F3E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Openshift</a:t>
            </a:r>
            <a:r>
              <a:rPr lang="en-US" dirty="0"/>
              <a:t> </a:t>
            </a:r>
            <a:r>
              <a:rPr lang="en-US" dirty="0" err="1"/>
              <a:t>distributie</a:t>
            </a:r>
            <a:r>
              <a:rPr lang="en-US" dirty="0"/>
              <a:t> van 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65E93-53EB-7472-B2E1-C0EBC165FA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RedHat | IBM</a:t>
            </a:r>
          </a:p>
          <a:p>
            <a:r>
              <a:rPr lang="en-US" dirty="0"/>
              <a:t>Kubernetes++  -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i="1" dirty="0"/>
              <a:t>batteries included</a:t>
            </a:r>
            <a:r>
              <a:rPr lang="en-US" dirty="0"/>
              <a:t> &amp; </a:t>
            </a:r>
            <a:r>
              <a:rPr lang="en-US" i="1" dirty="0" err="1"/>
              <a:t>vooringenomen</a:t>
            </a:r>
            <a:endParaRPr lang="en-US" i="1" dirty="0"/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Container Image Registry</a:t>
            </a:r>
          </a:p>
          <a:p>
            <a:pPr lvl="1"/>
            <a:r>
              <a:rPr lang="en-US" dirty="0"/>
              <a:t>CI/CD &amp; Developer workflows</a:t>
            </a:r>
          </a:p>
          <a:p>
            <a:pPr lvl="1"/>
            <a:r>
              <a:rPr lang="en-US" dirty="0"/>
              <a:t>fixes</a:t>
            </a:r>
          </a:p>
          <a:p>
            <a:pPr lvl="1"/>
            <a:r>
              <a:rPr lang="en-US" dirty="0"/>
              <a:t>tools</a:t>
            </a:r>
          </a:p>
          <a:p>
            <a:pPr lvl="1"/>
            <a:r>
              <a:rPr lang="en-US" dirty="0"/>
              <a:t>support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B9FF7-80B8-A78C-3A2C-367999F3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46</a:t>
            </a:fld>
            <a:endParaRPr lang="nl-NL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B31095C-B7D5-CB75-3CD9-7A91A761B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890" y="2221730"/>
            <a:ext cx="4070088" cy="434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0132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A1BFDAA-AAF7-49E9-B565-4DCEECC1974B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6" b="148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1ACB23-FADC-49CB-BEB1-735A52CBF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1CA13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Vragen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Discussie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A8FD4E4-2643-A544-CA5F-97AF91A468CB}"/>
              </a:ext>
            </a:extLst>
          </p:cNvPr>
          <p:cNvGrpSpPr/>
          <p:nvPr/>
        </p:nvGrpSpPr>
        <p:grpSpPr>
          <a:xfrm>
            <a:off x="9802422" y="3133564"/>
            <a:ext cx="2389578" cy="2836792"/>
            <a:chOff x="4572000" y="288000"/>
            <a:chExt cx="1710024" cy="2142490"/>
          </a:xfrm>
        </p:grpSpPr>
        <p:pic>
          <p:nvPicPr>
            <p:cNvPr id="4" name="Picture 4" descr="IT Architecture For Dummies">
              <a:extLst>
                <a:ext uri="{FF2B5EF4-FFF2-40B4-BE49-F238E27FC236}">
                  <a16:creationId xmlns:a16="http://schemas.microsoft.com/office/drawing/2014/main" id="{7075C311-6574-AFB1-B0FB-C5878B5329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88000"/>
              <a:ext cx="1710024" cy="214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6F5C2E-40A8-CB0F-5C60-790C301DC7DA}"/>
                </a:ext>
              </a:extLst>
            </p:cNvPr>
            <p:cNvSpPr txBox="1"/>
            <p:nvPr/>
          </p:nvSpPr>
          <p:spPr>
            <a:xfrm rot="21293138">
              <a:off x="4650399" y="484213"/>
              <a:ext cx="1553224" cy="5578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 </a:t>
              </a:r>
              <a:r>
                <a:rPr lang="en-US" sz="2400" b="1" i="1" dirty="0" err="1">
                  <a:solidFill>
                    <a:schemeClr val="bg1">
                      <a:lumMod val="95000"/>
                    </a:schemeClr>
                  </a:solidFill>
                </a:rPr>
                <a:t>Virtalization</a:t>
              </a:r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   </a:t>
              </a:r>
              <a:b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</a:br>
              <a:r>
                <a:rPr lang="en-US" sz="2400" b="1" i="1" dirty="0">
                  <a:solidFill>
                    <a:schemeClr val="bg1">
                      <a:lumMod val="95000"/>
                    </a:schemeClr>
                  </a:solidFill>
                </a:rPr>
                <a:t>&amp; Containers  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2F71A9-4AE3-2769-2B21-1F6DCDD4B6CD}"/>
                </a:ext>
              </a:extLst>
            </p:cNvPr>
            <p:cNvSpPr txBox="1"/>
            <p:nvPr/>
          </p:nvSpPr>
          <p:spPr>
            <a:xfrm rot="21293138">
              <a:off x="4640251" y="988488"/>
              <a:ext cx="1578462" cy="371918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 err="1">
                  <a:solidFill>
                    <a:srgbClr val="F5EE19"/>
                  </a:solidFill>
                  <a:latin typeface="Tempus Sans ITC" panose="04020404030D07020202" pitchFamily="82" charset="0"/>
                </a:rPr>
                <a:t>TechTalk</a:t>
              </a:r>
              <a:r>
                <a:rPr lang="en-US" sz="3200" b="1" dirty="0">
                  <a:solidFill>
                    <a:srgbClr val="F5EE19"/>
                  </a:solidFill>
                  <a:latin typeface="Tempus Sans ITC" panose="04020404030D07020202" pitchFamily="82" charset="0"/>
                </a:rPr>
                <a:t> 101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7E1C9F3E-07AC-6830-5906-6F6813D0D70C}"/>
              </a:ext>
            </a:extLst>
          </p:cNvPr>
          <p:cNvSpPr txBox="1"/>
          <p:nvPr/>
        </p:nvSpPr>
        <p:spPr>
          <a:xfrm>
            <a:off x="9839530" y="4941309"/>
            <a:ext cx="1077103" cy="738664"/>
          </a:xfrm>
          <a:prstGeom prst="rect">
            <a:avLst/>
          </a:prstGeom>
          <a:solidFill>
            <a:srgbClr val="FEF2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interpret customers</a:t>
            </a:r>
          </a:p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engage in conversation</a:t>
            </a:r>
          </a:p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understand your colleagues</a:t>
            </a:r>
          </a:p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enjoy tech a little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425A3-F4F2-1A3A-3197-B449C2FB8B67}"/>
              </a:ext>
            </a:extLst>
          </p:cNvPr>
          <p:cNvSpPr txBox="1"/>
          <p:nvPr/>
        </p:nvSpPr>
        <p:spPr>
          <a:xfrm>
            <a:off x="9839530" y="5814150"/>
            <a:ext cx="1077103" cy="123111"/>
          </a:xfrm>
          <a:prstGeom prst="rect">
            <a:avLst/>
          </a:prstGeom>
          <a:solidFill>
            <a:srgbClr val="FEF2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De CAB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0615B0-E365-9524-FA7B-1CDF31157D6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630" y="3046984"/>
            <a:ext cx="1678432" cy="3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95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A9D0FDB-D69C-4944-91AB-A4DFB2A3A5E9}"/>
              </a:ext>
            </a:extLst>
          </p:cNvPr>
          <p:cNvSpPr txBox="1">
            <a:spLocks/>
          </p:cNvSpPr>
          <p:nvPr/>
        </p:nvSpPr>
        <p:spPr>
          <a:xfrm>
            <a:off x="1042989" y="3718851"/>
            <a:ext cx="1671804" cy="2498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dirty="0">
                <a:solidFill>
                  <a:schemeClr val="bg1"/>
                </a:solidFill>
              </a:rPr>
              <a:t>www.conclusion.nl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7F5023-99CC-4C15-9CEA-F027B317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4448"/>
            <a:ext cx="12193200" cy="266400"/>
          </a:xfrm>
        </p:spPr>
        <p:txBody>
          <a:bodyPr/>
          <a:lstStyle/>
          <a:p>
            <a:r>
              <a:rPr lang="en-GB" dirty="0"/>
              <a:t>Logo </a:t>
            </a:r>
          </a:p>
        </p:txBody>
      </p:sp>
    </p:spTree>
    <p:extLst>
      <p:ext uri="{BB962C8B-B14F-4D97-AF65-F5344CB8AC3E}">
        <p14:creationId xmlns:p14="http://schemas.microsoft.com/office/powerpoint/2010/main" val="38666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E7733-5B56-E1DC-0392-1F125052E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computer is “The Great Pretender”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5505C4-15F3-B03D-3929-D58E1D0EC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204B-2E1F-3B4D-379C-76BBB8360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</a:t>
            </a:fld>
            <a:endParaRPr lang="nl-NL"/>
          </a:p>
        </p:txBody>
      </p:sp>
      <p:pic>
        <p:nvPicPr>
          <p:cNvPr id="1026" name="Picture 2" descr="Great Pretender: Season One Review - Skwigly Animation Magazine">
            <a:extLst>
              <a:ext uri="{FF2B5EF4-FFF2-40B4-BE49-F238E27FC236}">
                <a16:creationId xmlns:a16="http://schemas.microsoft.com/office/drawing/2014/main" id="{5C0A6DFF-F849-952E-0013-FA01B70A67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9300" y="1130034"/>
            <a:ext cx="9506182" cy="5275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801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FEB83-B741-B038-49B7-12BAF3898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emulatie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01E84-2827-A607-804B-FE6E7FFDC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Emulatie betekent 'imiteren' of 'namaken’.</a:t>
            </a:r>
          </a:p>
          <a:p>
            <a:r>
              <a:rPr lang="nl-NL" dirty="0"/>
              <a:t>van Latijn: </a:t>
            </a:r>
            <a:r>
              <a:rPr lang="nl-NL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aemulatio</a:t>
            </a:r>
            <a:r>
              <a:rPr lang="nl-NL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, van </a:t>
            </a:r>
            <a:r>
              <a:rPr lang="nl-NL" b="0" i="0" dirty="0" err="1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aemulari</a:t>
            </a:r>
            <a:r>
              <a:rPr lang="nl-NL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 = iemand nastreven, wedijveren, benijden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C12A2C-3893-C3E7-7699-34D794EE0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09343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178E-0D36-6B12-E8D3-B0F52702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Emulatie</a:t>
            </a:r>
            <a:r>
              <a:rPr lang="en-US" dirty="0"/>
              <a:t> van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95DAE-FD5B-92EB-60CB-2CF3F31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C4E99-73AE-F3D7-7CB1-29F55C6F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0772" y="1020364"/>
            <a:ext cx="3096485" cy="5135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4277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178E-0D36-6B12-E8D3-B0F52702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Emulatie</a:t>
            </a:r>
            <a:r>
              <a:rPr lang="en-US" dirty="0"/>
              <a:t> van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95DAE-FD5B-92EB-60CB-2CF3F31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C4E99-73AE-F3D7-7CB1-29F55C6F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54" y="1155446"/>
            <a:ext cx="3096485" cy="5135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8" descr="5+ best cross-platform eBook readers">
            <a:extLst>
              <a:ext uri="{FF2B5EF4-FFF2-40B4-BE49-F238E27FC236}">
                <a16:creationId xmlns:a16="http://schemas.microsoft.com/office/drawing/2014/main" id="{134F6AF8-85F3-F6AD-DE0E-4D5CDA7A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165" y="1155446"/>
            <a:ext cx="7147509" cy="4765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180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0178E-0D36-6B12-E8D3-B0F5270220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Emulatie</a:t>
            </a:r>
            <a:r>
              <a:rPr lang="en-US" dirty="0"/>
              <a:t> van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395DAE-FD5B-92EB-60CB-2CF3F31AE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9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CC4E99-73AE-F3D7-7CB1-29F55C6FC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55" y="1155446"/>
            <a:ext cx="1464958" cy="242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8" descr="5+ best cross-platform eBook readers">
            <a:extLst>
              <a:ext uri="{FF2B5EF4-FFF2-40B4-BE49-F238E27FC236}">
                <a16:creationId xmlns:a16="http://schemas.microsoft.com/office/drawing/2014/main" id="{134F6AF8-85F3-F6AD-DE0E-4D5CDA7AE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98" y="4050685"/>
            <a:ext cx="3073980" cy="204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3D chess game for windows 10 | Best Windows 10 Games">
            <a:extLst>
              <a:ext uri="{FF2B5EF4-FFF2-40B4-BE49-F238E27FC236}">
                <a16:creationId xmlns:a16="http://schemas.microsoft.com/office/drawing/2014/main" id="{F06472CF-B0F8-C65D-8337-244B8BB01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791" y="1340864"/>
            <a:ext cx="6383527" cy="476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2884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. Basis Template-set.pptx" id="{3826F221-23C1-4443-A27D-33F8D4B14C59}" vid="{2FD44CBA-C1E9-4A63-84B3-4F4D262739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11" ma:contentTypeDescription="Een nieuw document maken." ma:contentTypeScope="" ma:versionID="ae0b81107117e0e83b8d617df614468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ec519d7eb8e60891c477863d9150e9c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4A03B765-B8F0-4298-B92A-1EB8E51E7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8883E7-05C3-4925-994B-F9DE18FC9726}">
  <ds:schemaRefs>
    <ds:schemaRef ds:uri="http://www.w3.org/XML/1998/namespace"/>
    <ds:schemaRef ds:uri="http://schemas.microsoft.com/office/2006/documentManagement/types"/>
    <ds:schemaRef ds:uri="http://purl.org/dc/terms/"/>
    <ds:schemaRef ds:uri="http://purl.org/dc/dcmitype/"/>
    <ds:schemaRef ds:uri="http://purl.org/dc/elements/1.1/"/>
    <ds:schemaRef ds:uri="http://schemas.microsoft.com/office/2006/metadata/properties"/>
    <ds:schemaRef ds:uri="a74c57c6-afd1-46a5-a503-29300b13d321"/>
    <ds:schemaRef ds:uri="http://schemas.microsoft.com/office/infopath/2007/PartnerControls"/>
    <ds:schemaRef ds:uri="http://schemas.openxmlformats.org/package/2006/metadata/core-properties"/>
    <ds:schemaRef ds:uri="bd3a200e-a112-4432-b134-79c9e3991b87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10085</TotalTime>
  <Words>1386</Words>
  <Application>Microsoft Office PowerPoint</Application>
  <PresentationFormat>Widescreen</PresentationFormat>
  <Paragraphs>253</Paragraphs>
  <Slides>48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9" baseType="lpstr">
      <vt:lpstr>Aharoni</vt:lpstr>
      <vt:lpstr>Arial</vt:lpstr>
      <vt:lpstr>Arial</vt:lpstr>
      <vt:lpstr>Arial Black</vt:lpstr>
      <vt:lpstr>Calibri</vt:lpstr>
      <vt:lpstr>Helvetica</vt:lpstr>
      <vt:lpstr>Lucida Console</vt:lpstr>
      <vt:lpstr>MV Boli</vt:lpstr>
      <vt:lpstr>Segoe UI Light</vt:lpstr>
      <vt:lpstr>Tempus Sans ITC</vt:lpstr>
      <vt:lpstr>CONCLUSION | TEMPLATE</vt:lpstr>
      <vt:lpstr>Logo animation (intro)</vt:lpstr>
      <vt:lpstr>Title slide</vt:lpstr>
      <vt:lpstr>Wat zijn de Conclusion TechTalks 101</vt:lpstr>
      <vt:lpstr>Termen van vandaag</vt:lpstr>
      <vt:lpstr>De computer is “The Great Pretender”</vt:lpstr>
      <vt:lpstr>emulatie</vt:lpstr>
      <vt:lpstr>Emulatie van</vt:lpstr>
      <vt:lpstr>Emulatie van</vt:lpstr>
      <vt:lpstr>Emulatie van</vt:lpstr>
      <vt:lpstr>Emulatie van</vt:lpstr>
      <vt:lpstr>Emulatie van</vt:lpstr>
      <vt:lpstr>Emulatie van</vt:lpstr>
      <vt:lpstr>Computer doet emulatie van…</vt:lpstr>
      <vt:lpstr>Virtual Machine (VM - vee æm)</vt:lpstr>
      <vt:lpstr>Waarom een Vie-Em?</vt:lpstr>
      <vt:lpstr>Operating System (ook wel: besturingsysteem)</vt:lpstr>
      <vt:lpstr>Waarom een Vie-Em?</vt:lpstr>
      <vt:lpstr>Virtuele gebouwen = Shared hardware</vt:lpstr>
      <vt:lpstr>Complicatie: Licenties gebaseerd op CPUs</vt:lpstr>
      <vt:lpstr>Automatisering</vt:lpstr>
      <vt:lpstr>Termen</vt:lpstr>
      <vt:lpstr>CLoud</vt:lpstr>
      <vt:lpstr>Ruimte voor verbetering</vt:lpstr>
      <vt:lpstr>Containers</vt:lpstr>
      <vt:lpstr>PowerPoint Presentation</vt:lpstr>
      <vt:lpstr>Build, Ship, Run</vt:lpstr>
      <vt:lpstr>Fout, Fout, Fout</vt:lpstr>
      <vt:lpstr>Hoe zit het met containers en container images</vt:lpstr>
      <vt:lpstr>PowerPoint Presentation</vt:lpstr>
      <vt:lpstr>De Appstore voor containers: Container image registry </vt:lpstr>
      <vt:lpstr>Software voortbrenging – CI/CD</vt:lpstr>
      <vt:lpstr>Software voortbrenging – CI/CD</vt:lpstr>
      <vt:lpstr>Om dit te vervoeren – heb je een goede stuurman nodig…</vt:lpstr>
      <vt:lpstr>Om dit te vervoeren – heb je een goede stuurman nodig…</vt:lpstr>
      <vt:lpstr>Fabriek aangeboden om uw werk te doen</vt:lpstr>
      <vt:lpstr>introductie Kubernetes</vt:lpstr>
      <vt:lpstr>introductie Kubernetes Cluster</vt:lpstr>
      <vt:lpstr>Kubernetes Cluster – pool of nodes</vt:lpstr>
      <vt:lpstr>Kubernetes Cluster – pool of nodes</vt:lpstr>
      <vt:lpstr>Kubernetes Cluster – pool of nodes</vt:lpstr>
      <vt:lpstr>Kubernetes Cluster – pool of nodes</vt:lpstr>
      <vt:lpstr>De Kubernetes winkeL</vt:lpstr>
      <vt:lpstr>PowerPoint Presentation</vt:lpstr>
      <vt:lpstr>PowerPoint Presentation</vt:lpstr>
      <vt:lpstr>Leden van CNCF</vt:lpstr>
      <vt:lpstr>De Openshift distributie van Kubernetes</vt:lpstr>
      <vt:lpstr>Vragen en Discussie     </vt:lpstr>
      <vt:lpstr>Logo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animation (intro)</dc:title>
  <dc:subject/>
  <dc:creator>Lucas Jellema</dc:creator>
  <cp:keywords/>
  <dc:description>Conclusion - versie 1 - juni 2017
Ontwerp: Humming
Template: Ton Persoon</dc:description>
  <cp:lastModifiedBy>Lucas Jellema</cp:lastModifiedBy>
  <cp:revision>3</cp:revision>
  <dcterms:created xsi:type="dcterms:W3CDTF">2022-05-09T08:53:38Z</dcterms:created>
  <dcterms:modified xsi:type="dcterms:W3CDTF">2022-11-03T06:56:36Z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</Properties>
</file>